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8" r:id="rId18"/>
  </p:sldIdLst>
  <p:sldSz cx="18288000" cy="10287000"/>
  <p:notesSz cx="6858000" cy="9144000"/>
  <p:embeddedFontLst>
    <p:embeddedFont>
      <p:font typeface="DM Sans" pitchFamily="2" charset="0"/>
      <p:regular r:id="rId19"/>
    </p:embeddedFont>
    <p:embeddedFont>
      <p:font typeface="DM Sans Bold" charset="0"/>
      <p:regular r:id="rId20"/>
    </p:embeddedFont>
    <p:embeddedFont>
      <p:font typeface="Kollektif Bold" panose="020B0604020202020204" charset="0"/>
      <p:regular r:id="rId21"/>
    </p:embeddedFont>
    <p:embeddedFont>
      <p:font typeface="Oswald Bold" panose="020B0604020202020204" charset="0"/>
      <p:regular r:id="rId22"/>
    </p:embeddedFont>
    <p:embeddedFont>
      <p:font typeface="Times New Roman Bold" panose="02020803070505020304" pitchFamily="18"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88" y="13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9.jpeg"/><Relationship Id="rId5" Type="http://schemas.openxmlformats.org/officeDocument/2006/relationships/image" Target="../media/image4.svg"/><Relationship Id="rId10"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jpeg"/><Relationship Id="rId5" Type="http://schemas.openxmlformats.org/officeDocument/2006/relationships/image" Target="../media/image4.svg"/><Relationship Id="rId10" Type="http://schemas.openxmlformats.org/officeDocument/2006/relationships/image" Target="../media/image20.jpe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jpeg"/><Relationship Id="rId5" Type="http://schemas.openxmlformats.org/officeDocument/2006/relationships/image" Target="../media/image4.svg"/><Relationship Id="rId10" Type="http://schemas.openxmlformats.org/officeDocument/2006/relationships/image" Target="../media/image22.jpe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jpeg"/><Relationship Id="rId5" Type="http://schemas.openxmlformats.org/officeDocument/2006/relationships/image" Target="../media/image4.svg"/><Relationship Id="rId10" Type="http://schemas.openxmlformats.org/officeDocument/2006/relationships/image" Target="../media/image24.jpe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7.jpeg"/><Relationship Id="rId5" Type="http://schemas.openxmlformats.org/officeDocument/2006/relationships/image" Target="../media/image4.svg"/><Relationship Id="rId10"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9.jpeg"/><Relationship Id="rId5" Type="http://schemas.openxmlformats.org/officeDocument/2006/relationships/image" Target="../media/image4.svg"/><Relationship Id="rId10" Type="http://schemas.openxmlformats.org/officeDocument/2006/relationships/image" Target="../media/image28.jpeg"/><Relationship Id="rId4" Type="http://schemas.openxmlformats.org/officeDocument/2006/relationships/image" Target="../media/image3.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6.jpe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3486377" y="3940175"/>
            <a:ext cx="11315247" cy="2597149"/>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SMART LOCK SAFE</a:t>
            </a:r>
          </a:p>
        </p:txBody>
      </p:sp>
      <p:sp>
        <p:nvSpPr>
          <p:cNvPr id="9" name="TextBox 9"/>
          <p:cNvSpPr txBox="1"/>
          <p:nvPr/>
        </p:nvSpPr>
        <p:spPr>
          <a:xfrm>
            <a:off x="5545397" y="6809551"/>
            <a:ext cx="7197206" cy="523246"/>
          </a:xfrm>
          <a:prstGeom prst="rect">
            <a:avLst/>
          </a:prstGeom>
        </p:spPr>
        <p:txBody>
          <a:bodyPr lIns="0" tIns="0" rIns="0" bIns="0" rtlCol="0" anchor="t">
            <a:spAutoFit/>
          </a:bodyPr>
          <a:lstStyle/>
          <a:p>
            <a:pPr algn="ctr">
              <a:lnSpc>
                <a:spcPts val="4070"/>
              </a:lnSpc>
            </a:pPr>
            <a:r>
              <a:rPr lang="en-US" sz="3700">
                <a:solidFill>
                  <a:srgbClr val="545454"/>
                </a:solidFill>
                <a:latin typeface="DM Sans"/>
              </a:rPr>
              <a:t>KELOMPOK 14</a:t>
            </a: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62287"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3952764" y="9117543"/>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3430936"/>
            <a:ext cx="8455787" cy="3425129"/>
          </a:xfrm>
          <a:custGeom>
            <a:avLst/>
            <a:gdLst/>
            <a:ahLst/>
            <a:cxnLst/>
            <a:rect l="l" t="t" r="r" b="b"/>
            <a:pathLst>
              <a:path w="8455787" h="3425129">
                <a:moveTo>
                  <a:pt x="0" y="0"/>
                </a:moveTo>
                <a:lnTo>
                  <a:pt x="8455787" y="0"/>
                </a:lnTo>
                <a:lnTo>
                  <a:pt x="8455787" y="3425128"/>
                </a:lnTo>
                <a:lnTo>
                  <a:pt x="0" y="3425128"/>
                </a:lnTo>
                <a:lnTo>
                  <a:pt x="0" y="0"/>
                </a:lnTo>
                <a:close/>
              </a:path>
            </a:pathLst>
          </a:custGeom>
          <a:blipFill>
            <a:blip r:embed="rId10"/>
            <a:stretch>
              <a:fillRect/>
            </a:stretch>
          </a:blipFill>
        </p:spPr>
      </p:sp>
      <p:sp>
        <p:nvSpPr>
          <p:cNvPr id="14" name="TextBox 14"/>
          <p:cNvSpPr txBox="1"/>
          <p:nvPr/>
        </p:nvSpPr>
        <p:spPr>
          <a:xfrm>
            <a:off x="1093334" y="323850"/>
            <a:ext cx="16165966" cy="3467100"/>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Pada sistem ini kami menggunakan serial comunication yaitu : </a:t>
            </a:r>
          </a:p>
          <a:p>
            <a:pPr marL="971168" lvl="1" indent="-485584" algn="just">
              <a:lnSpc>
                <a:spcPts val="5397"/>
              </a:lnSpc>
              <a:buAutoNum type="arabicPeriod"/>
            </a:pPr>
            <a:r>
              <a:rPr lang="en-US" sz="4498">
                <a:solidFill>
                  <a:srgbClr val="000000"/>
                </a:solidFill>
                <a:latin typeface="Times New Roman"/>
              </a:rPr>
              <a:t>UART yang dimana ini digunakan dalam mikrokontroler untuk mentransfer data bit by bit antara mikrokontroler dan perangkat eksternal </a:t>
            </a:r>
          </a:p>
          <a:p>
            <a:pPr algn="just">
              <a:lnSpc>
                <a:spcPts val="5397"/>
              </a:lnSpc>
            </a:pPr>
            <a:endParaRPr lang="en-US" sz="4498">
              <a:solidFill>
                <a:srgbClr val="000000"/>
              </a:solidFill>
              <a:latin typeface="Times New Roman"/>
            </a:endParaRPr>
          </a:p>
        </p:txBody>
      </p:sp>
      <p:sp>
        <p:nvSpPr>
          <p:cNvPr id="15" name="TextBox 15"/>
          <p:cNvSpPr txBox="1"/>
          <p:nvPr/>
        </p:nvSpPr>
        <p:spPr>
          <a:xfrm>
            <a:off x="4405559" y="7713626"/>
            <a:ext cx="12914539" cy="1438275"/>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pin 2 ke 3</a:t>
            </a:r>
          </a:p>
          <a:p>
            <a:pPr algn="just">
              <a:lnSpc>
                <a:spcPts val="5397"/>
              </a:lnSpc>
            </a:pPr>
            <a:r>
              <a:rPr lang="en-US" sz="4498">
                <a:solidFill>
                  <a:srgbClr val="000000"/>
                </a:solidFill>
                <a:latin typeface="Times New Roman"/>
              </a:rPr>
              <a:t>pin 3 ke 2</a:t>
            </a:r>
          </a:p>
        </p:txBody>
      </p:sp>
      <p:sp>
        <p:nvSpPr>
          <p:cNvPr id="16" name="Freeform 16"/>
          <p:cNvSpPr/>
          <p:nvPr/>
        </p:nvSpPr>
        <p:spPr>
          <a:xfrm>
            <a:off x="10159931" y="2861978"/>
            <a:ext cx="6841224" cy="4563043"/>
          </a:xfrm>
          <a:custGeom>
            <a:avLst/>
            <a:gdLst/>
            <a:ahLst/>
            <a:cxnLst/>
            <a:rect l="l" t="t" r="r" b="b"/>
            <a:pathLst>
              <a:path w="6841224" h="4563043">
                <a:moveTo>
                  <a:pt x="0" y="0"/>
                </a:moveTo>
                <a:lnTo>
                  <a:pt x="6841225" y="0"/>
                </a:lnTo>
                <a:lnTo>
                  <a:pt x="6841225" y="4563044"/>
                </a:lnTo>
                <a:lnTo>
                  <a:pt x="0" y="4563044"/>
                </a:lnTo>
                <a:lnTo>
                  <a:pt x="0" y="0"/>
                </a:lnTo>
                <a:close/>
              </a:path>
            </a:pathLst>
          </a:custGeom>
          <a:blipFill>
            <a:blip r:embed="rId11"/>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62287"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3952764" y="9117543"/>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2553469"/>
            <a:ext cx="8941599" cy="4187526"/>
          </a:xfrm>
          <a:custGeom>
            <a:avLst/>
            <a:gdLst/>
            <a:ahLst/>
            <a:cxnLst/>
            <a:rect l="l" t="t" r="r" b="b"/>
            <a:pathLst>
              <a:path w="8941599" h="4187526">
                <a:moveTo>
                  <a:pt x="0" y="0"/>
                </a:moveTo>
                <a:lnTo>
                  <a:pt x="8941599" y="0"/>
                </a:lnTo>
                <a:lnTo>
                  <a:pt x="8941599" y="4187526"/>
                </a:lnTo>
                <a:lnTo>
                  <a:pt x="0" y="4187526"/>
                </a:lnTo>
                <a:lnTo>
                  <a:pt x="0" y="0"/>
                </a:lnTo>
                <a:close/>
              </a:path>
            </a:pathLst>
          </a:custGeom>
          <a:blipFill>
            <a:blip r:embed="rId10"/>
            <a:stretch>
              <a:fillRect/>
            </a:stretch>
          </a:blipFill>
        </p:spPr>
      </p:sp>
      <p:sp>
        <p:nvSpPr>
          <p:cNvPr id="14" name="Freeform 14"/>
          <p:cNvSpPr/>
          <p:nvPr/>
        </p:nvSpPr>
        <p:spPr>
          <a:xfrm>
            <a:off x="10380387" y="2553469"/>
            <a:ext cx="7144754" cy="5047212"/>
          </a:xfrm>
          <a:custGeom>
            <a:avLst/>
            <a:gdLst/>
            <a:ahLst/>
            <a:cxnLst/>
            <a:rect l="l" t="t" r="r" b="b"/>
            <a:pathLst>
              <a:path w="7144754" h="5047212">
                <a:moveTo>
                  <a:pt x="0" y="0"/>
                </a:moveTo>
                <a:lnTo>
                  <a:pt x="7144755" y="0"/>
                </a:lnTo>
                <a:lnTo>
                  <a:pt x="7144755" y="5047212"/>
                </a:lnTo>
                <a:lnTo>
                  <a:pt x="0" y="5047212"/>
                </a:lnTo>
                <a:lnTo>
                  <a:pt x="0" y="0"/>
                </a:lnTo>
                <a:close/>
              </a:path>
            </a:pathLst>
          </a:custGeom>
          <a:blipFill>
            <a:blip r:embed="rId11"/>
            <a:stretch>
              <a:fillRect/>
            </a:stretch>
          </a:blipFill>
        </p:spPr>
      </p:sp>
      <p:sp>
        <p:nvSpPr>
          <p:cNvPr id="15" name="TextBox 15"/>
          <p:cNvSpPr txBox="1"/>
          <p:nvPr/>
        </p:nvSpPr>
        <p:spPr>
          <a:xfrm>
            <a:off x="1093334" y="323850"/>
            <a:ext cx="16165966" cy="2790825"/>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Pada sistem ini kami menggunakan serial comunication yaitu : </a:t>
            </a:r>
          </a:p>
          <a:p>
            <a:pPr algn="just">
              <a:lnSpc>
                <a:spcPts val="5397"/>
              </a:lnSpc>
            </a:pPr>
            <a:r>
              <a:rPr lang="en-US" sz="4498">
                <a:solidFill>
                  <a:srgbClr val="000000"/>
                </a:solidFill>
                <a:latin typeface="Times New Roman"/>
              </a:rPr>
              <a:t>2. SPI digunakan untuk mentransfer data antara mikrokontroler        dan perangkat peripheral</a:t>
            </a:r>
          </a:p>
          <a:p>
            <a:pPr algn="just">
              <a:lnSpc>
                <a:spcPts val="5397"/>
              </a:lnSpc>
            </a:pPr>
            <a:endParaRPr lang="en-US" sz="4498">
              <a:solidFill>
                <a:srgbClr val="000000"/>
              </a:solidFill>
              <a:latin typeface="Times New Roman"/>
            </a:endParaRPr>
          </a:p>
        </p:txBody>
      </p:sp>
      <p:sp>
        <p:nvSpPr>
          <p:cNvPr id="16" name="TextBox 16"/>
          <p:cNvSpPr txBox="1"/>
          <p:nvPr/>
        </p:nvSpPr>
        <p:spPr>
          <a:xfrm>
            <a:off x="3121678" y="6734252"/>
            <a:ext cx="5230365" cy="3467100"/>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sda -&gt; pin 53</a:t>
            </a:r>
          </a:p>
          <a:p>
            <a:pPr algn="just">
              <a:lnSpc>
                <a:spcPts val="5397"/>
              </a:lnSpc>
            </a:pPr>
            <a:r>
              <a:rPr lang="en-US" sz="4498">
                <a:solidFill>
                  <a:srgbClr val="000000"/>
                </a:solidFill>
                <a:latin typeface="Times New Roman"/>
              </a:rPr>
              <a:t>sck -&gt; pin 52</a:t>
            </a:r>
          </a:p>
          <a:p>
            <a:pPr algn="just">
              <a:lnSpc>
                <a:spcPts val="5397"/>
              </a:lnSpc>
            </a:pPr>
            <a:r>
              <a:rPr lang="en-US" sz="4498">
                <a:solidFill>
                  <a:srgbClr val="000000"/>
                </a:solidFill>
                <a:latin typeface="Times New Roman"/>
              </a:rPr>
              <a:t>mosi -&gt;  pin 51</a:t>
            </a:r>
          </a:p>
          <a:p>
            <a:pPr algn="just">
              <a:lnSpc>
                <a:spcPts val="5397"/>
              </a:lnSpc>
            </a:pPr>
            <a:r>
              <a:rPr lang="en-US" sz="4498">
                <a:solidFill>
                  <a:srgbClr val="000000"/>
                </a:solidFill>
                <a:latin typeface="Times New Roman"/>
              </a:rPr>
              <a:t>miso -&gt; pin 50</a:t>
            </a:r>
          </a:p>
          <a:p>
            <a:pPr algn="just">
              <a:lnSpc>
                <a:spcPts val="5397"/>
              </a:lnSpc>
            </a:pPr>
            <a:endParaRPr lang="en-US" sz="4498">
              <a:solidFill>
                <a:srgbClr val="000000"/>
              </a:solidFill>
              <a:latin typeface="Times New Roman"/>
            </a:endParaRPr>
          </a:p>
        </p:txBody>
      </p:sp>
      <p:sp>
        <p:nvSpPr>
          <p:cNvPr id="17" name="TextBox 17"/>
          <p:cNvSpPr txBox="1"/>
          <p:nvPr/>
        </p:nvSpPr>
        <p:spPr>
          <a:xfrm>
            <a:off x="9079126" y="7410527"/>
            <a:ext cx="5230365" cy="2114550"/>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IRQ</a:t>
            </a:r>
          </a:p>
          <a:p>
            <a:pPr algn="just">
              <a:lnSpc>
                <a:spcPts val="5397"/>
              </a:lnSpc>
            </a:pPr>
            <a:r>
              <a:rPr lang="en-US" sz="4498">
                <a:solidFill>
                  <a:srgbClr val="000000"/>
                </a:solidFill>
                <a:latin typeface="Times New Roman"/>
              </a:rPr>
              <a:t>GND -&gt; GND</a:t>
            </a:r>
          </a:p>
          <a:p>
            <a:pPr algn="just">
              <a:lnSpc>
                <a:spcPts val="5397"/>
              </a:lnSpc>
            </a:pPr>
            <a:r>
              <a:rPr lang="en-US" sz="4498">
                <a:solidFill>
                  <a:srgbClr val="000000"/>
                </a:solidFill>
                <a:latin typeface="Times New Roman"/>
              </a:rPr>
              <a:t>RST -&gt; pin 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62287"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3952764" y="9117543"/>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2691196"/>
            <a:ext cx="6665470" cy="3265932"/>
          </a:xfrm>
          <a:custGeom>
            <a:avLst/>
            <a:gdLst/>
            <a:ahLst/>
            <a:cxnLst/>
            <a:rect l="l" t="t" r="r" b="b"/>
            <a:pathLst>
              <a:path w="6665470" h="3265932">
                <a:moveTo>
                  <a:pt x="0" y="0"/>
                </a:moveTo>
                <a:lnTo>
                  <a:pt x="6665470" y="0"/>
                </a:lnTo>
                <a:lnTo>
                  <a:pt x="6665470" y="3265932"/>
                </a:lnTo>
                <a:lnTo>
                  <a:pt x="0" y="3265932"/>
                </a:lnTo>
                <a:lnTo>
                  <a:pt x="0" y="0"/>
                </a:lnTo>
                <a:close/>
              </a:path>
            </a:pathLst>
          </a:custGeom>
          <a:blipFill>
            <a:blip r:embed="rId10"/>
            <a:stretch>
              <a:fillRect/>
            </a:stretch>
          </a:blipFill>
        </p:spPr>
      </p:sp>
      <p:sp>
        <p:nvSpPr>
          <p:cNvPr id="14" name="Freeform 14"/>
          <p:cNvSpPr/>
          <p:nvPr/>
        </p:nvSpPr>
        <p:spPr>
          <a:xfrm>
            <a:off x="8581040" y="2467144"/>
            <a:ext cx="7539342" cy="4263895"/>
          </a:xfrm>
          <a:custGeom>
            <a:avLst/>
            <a:gdLst/>
            <a:ahLst/>
            <a:cxnLst/>
            <a:rect l="l" t="t" r="r" b="b"/>
            <a:pathLst>
              <a:path w="7539342" h="4263895">
                <a:moveTo>
                  <a:pt x="0" y="0"/>
                </a:moveTo>
                <a:lnTo>
                  <a:pt x="7539342" y="0"/>
                </a:lnTo>
                <a:lnTo>
                  <a:pt x="7539342" y="4263895"/>
                </a:lnTo>
                <a:lnTo>
                  <a:pt x="0" y="4263895"/>
                </a:lnTo>
                <a:lnTo>
                  <a:pt x="0" y="0"/>
                </a:lnTo>
                <a:close/>
              </a:path>
            </a:pathLst>
          </a:custGeom>
          <a:blipFill>
            <a:blip r:embed="rId11"/>
            <a:stretch>
              <a:fillRect/>
            </a:stretch>
          </a:blipFill>
        </p:spPr>
      </p:sp>
      <p:sp>
        <p:nvSpPr>
          <p:cNvPr id="15" name="TextBox 15"/>
          <p:cNvSpPr txBox="1"/>
          <p:nvPr/>
        </p:nvSpPr>
        <p:spPr>
          <a:xfrm>
            <a:off x="1093334" y="323850"/>
            <a:ext cx="16165966" cy="2790825"/>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Pada sistem ini kami menggunakan serial comunication yaitu : </a:t>
            </a:r>
          </a:p>
          <a:p>
            <a:pPr algn="just">
              <a:lnSpc>
                <a:spcPts val="5397"/>
              </a:lnSpc>
            </a:pPr>
            <a:r>
              <a:rPr lang="en-US" sz="4498">
                <a:solidFill>
                  <a:srgbClr val="000000"/>
                </a:solidFill>
                <a:latin typeface="Times New Roman"/>
              </a:rPr>
              <a:t>3. 12C digunakan untuk menghubungkan mikrokontroler dengan berbagai perangkat peripheral.</a:t>
            </a:r>
          </a:p>
          <a:p>
            <a:pPr algn="just">
              <a:lnSpc>
                <a:spcPts val="5397"/>
              </a:lnSpc>
            </a:pPr>
            <a:endParaRPr lang="en-US" sz="4498">
              <a:solidFill>
                <a:srgbClr val="000000"/>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662287"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3952764" y="9117543"/>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632046" y="2438400"/>
            <a:ext cx="7544271" cy="5014319"/>
          </a:xfrm>
          <a:custGeom>
            <a:avLst/>
            <a:gdLst/>
            <a:ahLst/>
            <a:cxnLst/>
            <a:rect l="l" t="t" r="r" b="b"/>
            <a:pathLst>
              <a:path w="7544271" h="5014319">
                <a:moveTo>
                  <a:pt x="0" y="0"/>
                </a:moveTo>
                <a:lnTo>
                  <a:pt x="7544271" y="0"/>
                </a:lnTo>
                <a:lnTo>
                  <a:pt x="7544271" y="5014319"/>
                </a:lnTo>
                <a:lnTo>
                  <a:pt x="0" y="5014319"/>
                </a:lnTo>
                <a:lnTo>
                  <a:pt x="0" y="0"/>
                </a:lnTo>
                <a:close/>
              </a:path>
            </a:pathLst>
          </a:custGeom>
          <a:blipFill>
            <a:blip r:embed="rId10"/>
            <a:stretch>
              <a:fillRect/>
            </a:stretch>
          </a:blipFill>
        </p:spPr>
      </p:sp>
      <p:sp>
        <p:nvSpPr>
          <p:cNvPr id="14" name="Freeform 14"/>
          <p:cNvSpPr/>
          <p:nvPr/>
        </p:nvSpPr>
        <p:spPr>
          <a:xfrm>
            <a:off x="10611963" y="1802699"/>
            <a:ext cx="6681602" cy="6681602"/>
          </a:xfrm>
          <a:custGeom>
            <a:avLst/>
            <a:gdLst/>
            <a:ahLst/>
            <a:cxnLst/>
            <a:rect l="l" t="t" r="r" b="b"/>
            <a:pathLst>
              <a:path w="6681602" h="6681602">
                <a:moveTo>
                  <a:pt x="0" y="0"/>
                </a:moveTo>
                <a:lnTo>
                  <a:pt x="6681603" y="0"/>
                </a:lnTo>
                <a:lnTo>
                  <a:pt x="6681603" y="6681602"/>
                </a:lnTo>
                <a:lnTo>
                  <a:pt x="0" y="6681602"/>
                </a:lnTo>
                <a:lnTo>
                  <a:pt x="0" y="0"/>
                </a:lnTo>
                <a:close/>
              </a:path>
            </a:pathLst>
          </a:custGeom>
          <a:blipFill>
            <a:blip r:embed="rId11"/>
            <a:stretch>
              <a:fillRect/>
            </a:stretch>
          </a:blipFill>
        </p:spPr>
      </p:sp>
      <p:sp>
        <p:nvSpPr>
          <p:cNvPr id="15" name="TextBox 15"/>
          <p:cNvSpPr txBox="1"/>
          <p:nvPr/>
        </p:nvSpPr>
        <p:spPr>
          <a:xfrm>
            <a:off x="1093334" y="323850"/>
            <a:ext cx="16165966" cy="2114550"/>
          </a:xfrm>
          <a:prstGeom prst="rect">
            <a:avLst/>
          </a:prstGeom>
        </p:spPr>
        <p:txBody>
          <a:bodyPr lIns="0" tIns="0" rIns="0" bIns="0" rtlCol="0" anchor="t">
            <a:spAutoFit/>
          </a:bodyPr>
          <a:lstStyle/>
          <a:p>
            <a:pPr algn="just">
              <a:lnSpc>
                <a:spcPts val="5397"/>
              </a:lnSpc>
            </a:pPr>
            <a:r>
              <a:rPr lang="en-US" sz="4498">
                <a:solidFill>
                  <a:srgbClr val="000000"/>
                </a:solidFill>
                <a:latin typeface="Times New Roman"/>
              </a:rPr>
              <a:t>Pada sistem ini juga kami menggunakan konsep PWM yaitu : </a:t>
            </a:r>
          </a:p>
          <a:p>
            <a:pPr algn="just">
              <a:lnSpc>
                <a:spcPts val="5397"/>
              </a:lnSpc>
            </a:pPr>
            <a:r>
              <a:rPr lang="en-US" sz="4498">
                <a:solidFill>
                  <a:srgbClr val="000000"/>
                </a:solidFill>
                <a:latin typeface="Times New Roman"/>
              </a:rPr>
              <a:t>LED dan Buzzer.</a:t>
            </a:r>
          </a:p>
          <a:p>
            <a:pPr algn="just">
              <a:lnSpc>
                <a:spcPts val="5397"/>
              </a:lnSpc>
            </a:pPr>
            <a:endParaRPr lang="en-US" sz="4498">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5066295" y="548605"/>
            <a:ext cx="7704410" cy="960190"/>
            <a:chOff x="0" y="0"/>
            <a:chExt cx="2029145" cy="252890"/>
          </a:xfrm>
        </p:grpSpPr>
        <p:sp>
          <p:nvSpPr>
            <p:cNvPr id="14" name="Freeform 14"/>
            <p:cNvSpPr/>
            <p:nvPr/>
          </p:nvSpPr>
          <p:spPr>
            <a:xfrm>
              <a:off x="0" y="0"/>
              <a:ext cx="2029145" cy="252890"/>
            </a:xfrm>
            <a:custGeom>
              <a:avLst/>
              <a:gdLst/>
              <a:ahLst/>
              <a:cxnLst/>
              <a:rect l="l" t="t" r="r" b="b"/>
              <a:pathLst>
                <a:path w="2029145" h="252890">
                  <a:moveTo>
                    <a:pt x="51248" y="0"/>
                  </a:moveTo>
                  <a:lnTo>
                    <a:pt x="1977897" y="0"/>
                  </a:lnTo>
                  <a:cubicBezTo>
                    <a:pt x="2006200" y="0"/>
                    <a:pt x="2029145" y="22945"/>
                    <a:pt x="2029145" y="51248"/>
                  </a:cubicBezTo>
                  <a:lnTo>
                    <a:pt x="2029145" y="201641"/>
                  </a:lnTo>
                  <a:cubicBezTo>
                    <a:pt x="2029145" y="229945"/>
                    <a:pt x="2006200" y="252890"/>
                    <a:pt x="1977897" y="252890"/>
                  </a:cubicBezTo>
                  <a:lnTo>
                    <a:pt x="51248" y="252890"/>
                  </a:lnTo>
                  <a:cubicBezTo>
                    <a:pt x="22945" y="252890"/>
                    <a:pt x="0" y="229945"/>
                    <a:pt x="0" y="201641"/>
                  </a:cubicBezTo>
                  <a:lnTo>
                    <a:pt x="0" y="51248"/>
                  </a:lnTo>
                  <a:cubicBezTo>
                    <a:pt x="0" y="22945"/>
                    <a:pt x="22945" y="0"/>
                    <a:pt x="51248" y="0"/>
                  </a:cubicBezTo>
                  <a:close/>
                </a:path>
              </a:pathLst>
            </a:custGeom>
            <a:solidFill>
              <a:srgbClr val="48CFAE"/>
            </a:solidFill>
          </p:spPr>
        </p:sp>
        <p:sp>
          <p:nvSpPr>
            <p:cNvPr id="15" name="TextBox 15"/>
            <p:cNvSpPr txBox="1"/>
            <p:nvPr/>
          </p:nvSpPr>
          <p:spPr>
            <a:xfrm>
              <a:off x="0" y="19050"/>
              <a:ext cx="2029145" cy="233840"/>
            </a:xfrm>
            <a:prstGeom prst="rect">
              <a:avLst/>
            </a:prstGeom>
          </p:spPr>
          <p:txBody>
            <a:bodyPr lIns="50800" tIns="50800" rIns="50800" bIns="50800" rtlCol="0" anchor="ctr"/>
            <a:lstStyle/>
            <a:p>
              <a:pPr algn="ctr">
                <a:lnSpc>
                  <a:spcPts val="2553"/>
                </a:lnSpc>
              </a:pPr>
              <a:endParaRPr/>
            </a:p>
          </p:txBody>
        </p:sp>
      </p:grpSp>
      <p:sp>
        <p:nvSpPr>
          <p:cNvPr id="16" name="Freeform 16"/>
          <p:cNvSpPr/>
          <p:nvPr/>
        </p:nvSpPr>
        <p:spPr>
          <a:xfrm>
            <a:off x="541904" y="2972784"/>
            <a:ext cx="9270991" cy="6953243"/>
          </a:xfrm>
          <a:custGeom>
            <a:avLst/>
            <a:gdLst/>
            <a:ahLst/>
            <a:cxnLst/>
            <a:rect l="l" t="t" r="r" b="b"/>
            <a:pathLst>
              <a:path w="9270991" h="6953243">
                <a:moveTo>
                  <a:pt x="0" y="0"/>
                </a:moveTo>
                <a:lnTo>
                  <a:pt x="9270992" y="0"/>
                </a:lnTo>
                <a:lnTo>
                  <a:pt x="9270992" y="6953244"/>
                </a:lnTo>
                <a:lnTo>
                  <a:pt x="0" y="6953244"/>
                </a:lnTo>
                <a:lnTo>
                  <a:pt x="0" y="0"/>
                </a:lnTo>
                <a:close/>
              </a:path>
            </a:pathLst>
          </a:custGeom>
          <a:blipFill>
            <a:blip r:embed="rId10"/>
            <a:stretch>
              <a:fillRect/>
            </a:stretch>
          </a:blipFill>
        </p:spPr>
      </p:sp>
      <p:sp>
        <p:nvSpPr>
          <p:cNvPr id="17" name="Freeform 17"/>
          <p:cNvSpPr/>
          <p:nvPr/>
        </p:nvSpPr>
        <p:spPr>
          <a:xfrm>
            <a:off x="10613232" y="3220729"/>
            <a:ext cx="7132864" cy="6676724"/>
          </a:xfrm>
          <a:custGeom>
            <a:avLst/>
            <a:gdLst/>
            <a:ahLst/>
            <a:cxnLst/>
            <a:rect l="l" t="t" r="r" b="b"/>
            <a:pathLst>
              <a:path w="7132864" h="6676724">
                <a:moveTo>
                  <a:pt x="0" y="0"/>
                </a:moveTo>
                <a:lnTo>
                  <a:pt x="7132864" y="0"/>
                </a:lnTo>
                <a:lnTo>
                  <a:pt x="7132864" y="6676724"/>
                </a:lnTo>
                <a:lnTo>
                  <a:pt x="0" y="6676724"/>
                </a:lnTo>
                <a:lnTo>
                  <a:pt x="0" y="0"/>
                </a:lnTo>
                <a:close/>
              </a:path>
            </a:pathLst>
          </a:custGeom>
          <a:blipFill>
            <a:blip r:embed="rId11"/>
            <a:stretch>
              <a:fillRect t="-27679" b="-14763"/>
            </a:stretch>
          </a:blipFill>
        </p:spPr>
      </p:sp>
      <p:sp>
        <p:nvSpPr>
          <p:cNvPr id="18" name="TextBox 18"/>
          <p:cNvSpPr txBox="1"/>
          <p:nvPr/>
        </p:nvSpPr>
        <p:spPr>
          <a:xfrm>
            <a:off x="5434850" y="831023"/>
            <a:ext cx="6967300" cy="883921"/>
          </a:xfrm>
          <a:prstGeom prst="rect">
            <a:avLst/>
          </a:prstGeom>
        </p:spPr>
        <p:txBody>
          <a:bodyPr lIns="0" tIns="0" rIns="0" bIns="0" rtlCol="0" anchor="t">
            <a:spAutoFit/>
          </a:bodyPr>
          <a:lstStyle/>
          <a:p>
            <a:pPr algn="ctr">
              <a:lnSpc>
                <a:spcPts val="3960"/>
              </a:lnSpc>
            </a:pPr>
            <a:r>
              <a:rPr lang="en-US" sz="4000">
                <a:solidFill>
                  <a:srgbClr val="FFFFFF"/>
                </a:solidFill>
                <a:latin typeface="Kollektif Bold"/>
              </a:rPr>
              <a:t>IMPLEMENTATIONS</a:t>
            </a:r>
          </a:p>
          <a:p>
            <a:pPr algn="l">
              <a:lnSpc>
                <a:spcPts val="2970"/>
              </a:lnSpc>
            </a:pPr>
            <a:endParaRPr lang="en-US" sz="4000">
              <a:solidFill>
                <a:srgbClr val="FFFFFF"/>
              </a:solidFill>
              <a:latin typeface="Kollektif Bold"/>
            </a:endParaRPr>
          </a:p>
        </p:txBody>
      </p:sp>
      <p:sp>
        <p:nvSpPr>
          <p:cNvPr id="19" name="TextBox 19"/>
          <p:cNvSpPr txBox="1"/>
          <p:nvPr/>
        </p:nvSpPr>
        <p:spPr>
          <a:xfrm>
            <a:off x="1290464" y="2313567"/>
            <a:ext cx="6967300" cy="907163"/>
          </a:xfrm>
          <a:prstGeom prst="rect">
            <a:avLst/>
          </a:prstGeom>
        </p:spPr>
        <p:txBody>
          <a:bodyPr lIns="0" tIns="0" rIns="0" bIns="0" rtlCol="0" anchor="t">
            <a:spAutoFit/>
          </a:bodyPr>
          <a:lstStyle/>
          <a:p>
            <a:pPr algn="ctr">
              <a:lnSpc>
                <a:spcPts val="3762"/>
              </a:lnSpc>
            </a:pPr>
            <a:r>
              <a:rPr lang="en-US" sz="3800">
                <a:solidFill>
                  <a:srgbClr val="000000"/>
                </a:solidFill>
                <a:latin typeface="Times New Roman Bold"/>
              </a:rPr>
              <a:t>Rangkaian proyek</a:t>
            </a:r>
          </a:p>
          <a:p>
            <a:pPr algn="l">
              <a:lnSpc>
                <a:spcPts val="2772"/>
              </a:lnSpc>
            </a:pPr>
            <a:endParaRPr lang="en-US" sz="3800">
              <a:solidFill>
                <a:srgbClr val="000000"/>
              </a:solidFill>
              <a:latin typeface="Times New Roman Bold"/>
            </a:endParaRPr>
          </a:p>
        </p:txBody>
      </p:sp>
      <p:sp>
        <p:nvSpPr>
          <p:cNvPr id="20" name="TextBox 20"/>
          <p:cNvSpPr txBox="1"/>
          <p:nvPr/>
        </p:nvSpPr>
        <p:spPr>
          <a:xfrm>
            <a:off x="10696014" y="2519203"/>
            <a:ext cx="6967300" cy="577597"/>
          </a:xfrm>
          <a:prstGeom prst="rect">
            <a:avLst/>
          </a:prstGeom>
        </p:spPr>
        <p:txBody>
          <a:bodyPr lIns="0" tIns="0" rIns="0" bIns="0" rtlCol="0" anchor="t">
            <a:spAutoFit/>
          </a:bodyPr>
          <a:lstStyle/>
          <a:p>
            <a:pPr algn="ctr">
              <a:lnSpc>
                <a:spcPts val="3762"/>
              </a:lnSpc>
            </a:pPr>
            <a:r>
              <a:rPr lang="en-US" sz="3800">
                <a:solidFill>
                  <a:srgbClr val="000000"/>
                </a:solidFill>
                <a:latin typeface="Times New Roman Bold"/>
              </a:rPr>
              <a:t>Tampilan Depan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5056770" y="274728"/>
            <a:ext cx="7704410" cy="960190"/>
            <a:chOff x="0" y="0"/>
            <a:chExt cx="2029145" cy="252890"/>
          </a:xfrm>
        </p:grpSpPr>
        <p:sp>
          <p:nvSpPr>
            <p:cNvPr id="14" name="Freeform 14"/>
            <p:cNvSpPr/>
            <p:nvPr/>
          </p:nvSpPr>
          <p:spPr>
            <a:xfrm>
              <a:off x="0" y="0"/>
              <a:ext cx="2029145" cy="252890"/>
            </a:xfrm>
            <a:custGeom>
              <a:avLst/>
              <a:gdLst/>
              <a:ahLst/>
              <a:cxnLst/>
              <a:rect l="l" t="t" r="r" b="b"/>
              <a:pathLst>
                <a:path w="2029145" h="252890">
                  <a:moveTo>
                    <a:pt x="51248" y="0"/>
                  </a:moveTo>
                  <a:lnTo>
                    <a:pt x="1977897" y="0"/>
                  </a:lnTo>
                  <a:cubicBezTo>
                    <a:pt x="2006200" y="0"/>
                    <a:pt x="2029145" y="22945"/>
                    <a:pt x="2029145" y="51248"/>
                  </a:cubicBezTo>
                  <a:lnTo>
                    <a:pt x="2029145" y="201641"/>
                  </a:lnTo>
                  <a:cubicBezTo>
                    <a:pt x="2029145" y="229945"/>
                    <a:pt x="2006200" y="252890"/>
                    <a:pt x="1977897" y="252890"/>
                  </a:cubicBezTo>
                  <a:lnTo>
                    <a:pt x="51248" y="252890"/>
                  </a:lnTo>
                  <a:cubicBezTo>
                    <a:pt x="22945" y="252890"/>
                    <a:pt x="0" y="229945"/>
                    <a:pt x="0" y="201641"/>
                  </a:cubicBezTo>
                  <a:lnTo>
                    <a:pt x="0" y="51248"/>
                  </a:lnTo>
                  <a:cubicBezTo>
                    <a:pt x="0" y="22945"/>
                    <a:pt x="22945" y="0"/>
                    <a:pt x="51248" y="0"/>
                  </a:cubicBezTo>
                  <a:close/>
                </a:path>
              </a:pathLst>
            </a:custGeom>
            <a:solidFill>
              <a:srgbClr val="48CFAE"/>
            </a:solidFill>
          </p:spPr>
        </p:sp>
        <p:sp>
          <p:nvSpPr>
            <p:cNvPr id="15" name="TextBox 15"/>
            <p:cNvSpPr txBox="1"/>
            <p:nvPr/>
          </p:nvSpPr>
          <p:spPr>
            <a:xfrm>
              <a:off x="0" y="19050"/>
              <a:ext cx="2029145" cy="233840"/>
            </a:xfrm>
            <a:prstGeom prst="rect">
              <a:avLst/>
            </a:prstGeom>
          </p:spPr>
          <p:txBody>
            <a:bodyPr lIns="50800" tIns="50800" rIns="50800" bIns="50800" rtlCol="0" anchor="ctr"/>
            <a:lstStyle/>
            <a:p>
              <a:pPr algn="ctr">
                <a:lnSpc>
                  <a:spcPts val="2553"/>
                </a:lnSpc>
              </a:pPr>
              <a:endParaRPr/>
            </a:p>
          </p:txBody>
        </p:sp>
      </p:grpSp>
      <p:sp>
        <p:nvSpPr>
          <p:cNvPr id="16" name="Freeform 16"/>
          <p:cNvSpPr/>
          <p:nvPr/>
        </p:nvSpPr>
        <p:spPr>
          <a:xfrm>
            <a:off x="10053607" y="2643219"/>
            <a:ext cx="7601813" cy="7359879"/>
          </a:xfrm>
          <a:custGeom>
            <a:avLst/>
            <a:gdLst/>
            <a:ahLst/>
            <a:cxnLst/>
            <a:rect l="l" t="t" r="r" b="b"/>
            <a:pathLst>
              <a:path w="7601813" h="7359879">
                <a:moveTo>
                  <a:pt x="0" y="0"/>
                </a:moveTo>
                <a:lnTo>
                  <a:pt x="7601814" y="0"/>
                </a:lnTo>
                <a:lnTo>
                  <a:pt x="7601814" y="7359879"/>
                </a:lnTo>
                <a:lnTo>
                  <a:pt x="0" y="7359879"/>
                </a:lnTo>
                <a:lnTo>
                  <a:pt x="0" y="0"/>
                </a:lnTo>
                <a:close/>
              </a:path>
            </a:pathLst>
          </a:custGeom>
          <a:blipFill>
            <a:blip r:embed="rId10"/>
            <a:stretch>
              <a:fillRect t="-18858" b="-18858"/>
            </a:stretch>
          </a:blipFill>
        </p:spPr>
      </p:sp>
      <p:sp>
        <p:nvSpPr>
          <p:cNvPr id="17" name="Freeform 17"/>
          <p:cNvSpPr/>
          <p:nvPr/>
        </p:nvSpPr>
        <p:spPr>
          <a:xfrm>
            <a:off x="541904" y="2566148"/>
            <a:ext cx="8367071" cy="7359879"/>
          </a:xfrm>
          <a:custGeom>
            <a:avLst/>
            <a:gdLst/>
            <a:ahLst/>
            <a:cxnLst/>
            <a:rect l="l" t="t" r="r" b="b"/>
            <a:pathLst>
              <a:path w="8367071" h="7359879">
                <a:moveTo>
                  <a:pt x="0" y="0"/>
                </a:moveTo>
                <a:lnTo>
                  <a:pt x="8367071" y="0"/>
                </a:lnTo>
                <a:lnTo>
                  <a:pt x="8367071" y="7359880"/>
                </a:lnTo>
                <a:lnTo>
                  <a:pt x="0" y="7359880"/>
                </a:lnTo>
                <a:lnTo>
                  <a:pt x="0" y="0"/>
                </a:lnTo>
                <a:close/>
              </a:path>
            </a:pathLst>
          </a:custGeom>
          <a:blipFill>
            <a:blip r:embed="rId11"/>
            <a:stretch>
              <a:fillRect t="-25789" b="-25789"/>
            </a:stretch>
          </a:blipFill>
        </p:spPr>
      </p:sp>
      <p:sp>
        <p:nvSpPr>
          <p:cNvPr id="18" name="TextBox 18"/>
          <p:cNvSpPr txBox="1"/>
          <p:nvPr/>
        </p:nvSpPr>
        <p:spPr>
          <a:xfrm>
            <a:off x="5425325" y="624839"/>
            <a:ext cx="6967300" cy="883921"/>
          </a:xfrm>
          <a:prstGeom prst="rect">
            <a:avLst/>
          </a:prstGeom>
        </p:spPr>
        <p:txBody>
          <a:bodyPr lIns="0" tIns="0" rIns="0" bIns="0" rtlCol="0" anchor="t">
            <a:spAutoFit/>
          </a:bodyPr>
          <a:lstStyle/>
          <a:p>
            <a:pPr algn="ctr">
              <a:lnSpc>
                <a:spcPts val="3960"/>
              </a:lnSpc>
            </a:pPr>
            <a:r>
              <a:rPr lang="en-US" sz="4000">
                <a:solidFill>
                  <a:srgbClr val="FFFFFF"/>
                </a:solidFill>
                <a:latin typeface="Kollektif Bold"/>
              </a:rPr>
              <a:t>IMPLEMENTATIONS</a:t>
            </a:r>
          </a:p>
          <a:p>
            <a:pPr algn="l">
              <a:lnSpc>
                <a:spcPts val="2970"/>
              </a:lnSpc>
            </a:pPr>
            <a:endParaRPr lang="en-US" sz="4000">
              <a:solidFill>
                <a:srgbClr val="FFFFFF"/>
              </a:solidFill>
              <a:latin typeface="Kollektif Bold"/>
            </a:endParaRPr>
          </a:p>
        </p:txBody>
      </p:sp>
      <p:sp>
        <p:nvSpPr>
          <p:cNvPr id="19" name="TextBox 19"/>
          <p:cNvSpPr txBox="1"/>
          <p:nvPr/>
        </p:nvSpPr>
        <p:spPr>
          <a:xfrm>
            <a:off x="1106960" y="1699457"/>
            <a:ext cx="6597197" cy="1309926"/>
          </a:xfrm>
          <a:prstGeom prst="rect">
            <a:avLst/>
          </a:prstGeom>
        </p:spPr>
        <p:txBody>
          <a:bodyPr lIns="0" tIns="0" rIns="0" bIns="0" rtlCol="0" anchor="t">
            <a:spAutoFit/>
          </a:bodyPr>
          <a:lstStyle/>
          <a:p>
            <a:pPr algn="ctr">
              <a:lnSpc>
                <a:spcPts val="3562"/>
              </a:lnSpc>
            </a:pPr>
            <a:r>
              <a:rPr lang="en-US" sz="3598">
                <a:solidFill>
                  <a:srgbClr val="000000"/>
                </a:solidFill>
                <a:latin typeface="Times New Roman Bold"/>
              </a:rPr>
              <a:t>Tampilan saat verifikasi gagal dengan kartu yang failed</a:t>
            </a:r>
          </a:p>
          <a:p>
            <a:pPr algn="l">
              <a:lnSpc>
                <a:spcPts val="2624"/>
              </a:lnSpc>
            </a:pPr>
            <a:endParaRPr lang="en-US" sz="3598">
              <a:solidFill>
                <a:srgbClr val="000000"/>
              </a:solidFill>
              <a:latin typeface="Times New Roman Bold"/>
            </a:endParaRPr>
          </a:p>
        </p:txBody>
      </p:sp>
      <p:sp>
        <p:nvSpPr>
          <p:cNvPr id="20" name="TextBox 20"/>
          <p:cNvSpPr txBox="1"/>
          <p:nvPr/>
        </p:nvSpPr>
        <p:spPr>
          <a:xfrm>
            <a:off x="10688121" y="1699457"/>
            <a:ext cx="6967300" cy="1053847"/>
          </a:xfrm>
          <a:prstGeom prst="rect">
            <a:avLst/>
          </a:prstGeom>
        </p:spPr>
        <p:txBody>
          <a:bodyPr lIns="0" tIns="0" rIns="0" bIns="0" rtlCol="0" anchor="t">
            <a:spAutoFit/>
          </a:bodyPr>
          <a:lstStyle/>
          <a:p>
            <a:pPr algn="ctr">
              <a:lnSpc>
                <a:spcPts val="3762"/>
              </a:lnSpc>
            </a:pPr>
            <a:r>
              <a:rPr lang="en-US" sz="3800">
                <a:solidFill>
                  <a:srgbClr val="000000"/>
                </a:solidFill>
                <a:latin typeface="Times New Roman Bold"/>
              </a:rPr>
              <a:t>Tampilan verifikasi berhasil dengan kartu yang valid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13" name="TextBox 13"/>
          <p:cNvSpPr txBox="1"/>
          <p:nvPr/>
        </p:nvSpPr>
        <p:spPr>
          <a:xfrm>
            <a:off x="3121973" y="3310890"/>
            <a:ext cx="12044053" cy="1291590"/>
          </a:xfrm>
          <a:prstGeom prst="rect">
            <a:avLst/>
          </a:prstGeom>
        </p:spPr>
        <p:txBody>
          <a:bodyPr lIns="0" tIns="0" rIns="0" bIns="0" rtlCol="0" anchor="t">
            <a:spAutoFit/>
          </a:bodyPr>
          <a:lstStyle/>
          <a:p>
            <a:pPr algn="ctr">
              <a:lnSpc>
                <a:spcPts val="9600"/>
              </a:lnSpc>
            </a:pPr>
            <a:r>
              <a:rPr lang="en-US" sz="9600">
                <a:solidFill>
                  <a:srgbClr val="FE6D73"/>
                </a:solidFill>
                <a:latin typeface="Kollektif Bold"/>
              </a:rPr>
              <a:t>”STOP DREAMING</a:t>
            </a:r>
          </a:p>
        </p:txBody>
      </p:sp>
      <p:grpSp>
        <p:nvGrpSpPr>
          <p:cNvPr id="14" name="Group 14"/>
          <p:cNvGrpSpPr/>
          <p:nvPr/>
        </p:nvGrpSpPr>
        <p:grpSpPr>
          <a:xfrm rot="-2700000">
            <a:off x="11386843" y="7201845"/>
            <a:ext cx="7415398" cy="3565095"/>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6" name="TextBox 1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7" name="AutoShape 17"/>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9" name="AutoShape 19"/>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20" name="TextBox 20"/>
          <p:cNvSpPr txBox="1"/>
          <p:nvPr/>
        </p:nvSpPr>
        <p:spPr>
          <a:xfrm>
            <a:off x="3121973" y="4583430"/>
            <a:ext cx="12044053" cy="1291590"/>
          </a:xfrm>
          <a:prstGeom prst="rect">
            <a:avLst/>
          </a:prstGeom>
        </p:spPr>
        <p:txBody>
          <a:bodyPr lIns="0" tIns="0" rIns="0" bIns="0" rtlCol="0" anchor="t">
            <a:spAutoFit/>
          </a:bodyPr>
          <a:lstStyle/>
          <a:p>
            <a:pPr algn="ctr">
              <a:lnSpc>
                <a:spcPts val="9600"/>
              </a:lnSpc>
            </a:pPr>
            <a:r>
              <a:rPr lang="en-US" sz="9600">
                <a:solidFill>
                  <a:srgbClr val="227C9D"/>
                </a:solidFill>
                <a:latin typeface="Kollektif Bold"/>
              </a:rPr>
              <a:t>AND START</a:t>
            </a:r>
          </a:p>
        </p:txBody>
      </p:sp>
      <p:sp>
        <p:nvSpPr>
          <p:cNvPr id="21" name="TextBox 21"/>
          <p:cNvSpPr txBox="1"/>
          <p:nvPr/>
        </p:nvSpPr>
        <p:spPr>
          <a:xfrm>
            <a:off x="3121973" y="5855970"/>
            <a:ext cx="12044053" cy="1291590"/>
          </a:xfrm>
          <a:prstGeom prst="rect">
            <a:avLst/>
          </a:prstGeom>
        </p:spPr>
        <p:txBody>
          <a:bodyPr lIns="0" tIns="0" rIns="0" bIns="0" rtlCol="0" anchor="t">
            <a:spAutoFit/>
          </a:bodyPr>
          <a:lstStyle/>
          <a:p>
            <a:pPr algn="ctr">
              <a:lnSpc>
                <a:spcPts val="9600"/>
              </a:lnSpc>
            </a:pPr>
            <a:r>
              <a:rPr lang="en-US" sz="9600">
                <a:solidFill>
                  <a:srgbClr val="FFCB77"/>
                </a:solidFill>
                <a:latin typeface="Kollektif Bold"/>
              </a:rPr>
              <a:t>DOING”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189410"/>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3123603" y="5475036"/>
            <a:ext cx="8847511" cy="8855676"/>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3" name="Group 33"/>
          <p:cNvGrpSpPr/>
          <p:nvPr/>
        </p:nvGrpSpPr>
        <p:grpSpPr>
          <a:xfrm>
            <a:off x="-2634012" y="-5192964"/>
            <a:ext cx="8847511" cy="8855676"/>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371901" y="5823415"/>
            <a:ext cx="3145217" cy="3434885"/>
            <a:chOff x="0" y="0"/>
            <a:chExt cx="862412" cy="941838"/>
          </a:xfrm>
        </p:grpSpPr>
        <p:sp>
          <p:nvSpPr>
            <p:cNvPr id="6" name="Freeform 6"/>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7" name="TextBox 7"/>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8" name="Group 8"/>
          <p:cNvGrpSpPr>
            <a:grpSpLocks noChangeAspect="1"/>
          </p:cNvGrpSpPr>
          <p:nvPr/>
        </p:nvGrpSpPr>
        <p:grpSpPr>
          <a:xfrm>
            <a:off x="3194447" y="2749552"/>
            <a:ext cx="3500124" cy="3486451"/>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705" r="223" b="-705"/>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1" name="Group 11"/>
          <p:cNvGrpSpPr/>
          <p:nvPr/>
        </p:nvGrpSpPr>
        <p:grpSpPr>
          <a:xfrm>
            <a:off x="7580158" y="5823415"/>
            <a:ext cx="3145217" cy="3434885"/>
            <a:chOff x="0" y="0"/>
            <a:chExt cx="862412" cy="941838"/>
          </a:xfrm>
        </p:grpSpPr>
        <p:sp>
          <p:nvSpPr>
            <p:cNvPr id="12" name="Freeform 12"/>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3" name="TextBox 13"/>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grpSp>
        <p:nvGrpSpPr>
          <p:cNvPr id="14" name="Group 14"/>
          <p:cNvGrpSpPr>
            <a:grpSpLocks noChangeAspect="1"/>
          </p:cNvGrpSpPr>
          <p:nvPr/>
        </p:nvGrpSpPr>
        <p:grpSpPr>
          <a:xfrm>
            <a:off x="7554199" y="2749552"/>
            <a:ext cx="3500124" cy="3486451"/>
            <a:chOff x="0" y="0"/>
            <a:chExt cx="6502400" cy="6477000"/>
          </a:xfrm>
        </p:grpSpPr>
        <p:sp>
          <p:nvSpPr>
            <p:cNvPr id="15" name="Freeform 1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2763" r="223" b="-22763"/>
              </a:stretch>
            </a:blipFill>
          </p:spPr>
        </p:sp>
        <p:sp>
          <p:nvSpPr>
            <p:cNvPr id="16" name="Freeform 1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7" name="Group 17"/>
          <p:cNvGrpSpPr/>
          <p:nvPr/>
        </p:nvGrpSpPr>
        <p:grpSpPr>
          <a:xfrm>
            <a:off x="12254473" y="5897866"/>
            <a:ext cx="3145217" cy="3434885"/>
            <a:chOff x="0" y="0"/>
            <a:chExt cx="862412" cy="941838"/>
          </a:xfrm>
        </p:grpSpPr>
        <p:sp>
          <p:nvSpPr>
            <p:cNvPr id="18" name="Freeform 1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9" name="TextBox 19"/>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12653049" y="7951264"/>
            <a:ext cx="2302097" cy="428625"/>
          </a:xfrm>
          <a:prstGeom prst="rect">
            <a:avLst/>
          </a:prstGeom>
        </p:spPr>
        <p:txBody>
          <a:bodyPr lIns="0" tIns="0" rIns="0" bIns="0" rtlCol="0" anchor="t">
            <a:spAutoFit/>
          </a:bodyPr>
          <a:lstStyle/>
          <a:p>
            <a:pPr algn="ctr">
              <a:lnSpc>
                <a:spcPts val="3424"/>
              </a:lnSpc>
            </a:pPr>
            <a:r>
              <a:rPr lang="en-US" sz="2853" spc="142">
                <a:solidFill>
                  <a:srgbClr val="FFFBFB"/>
                </a:solidFill>
                <a:latin typeface="DM Sans"/>
              </a:rPr>
              <a:t>13322054</a:t>
            </a:r>
          </a:p>
        </p:txBody>
      </p:sp>
      <p:grpSp>
        <p:nvGrpSpPr>
          <p:cNvPr id="21" name="Group 21"/>
          <p:cNvGrpSpPr>
            <a:grpSpLocks noChangeAspect="1"/>
          </p:cNvGrpSpPr>
          <p:nvPr/>
        </p:nvGrpSpPr>
        <p:grpSpPr>
          <a:xfrm>
            <a:off x="11880306" y="2403451"/>
            <a:ext cx="3847582" cy="3832552"/>
            <a:chOff x="0" y="0"/>
            <a:chExt cx="6502400" cy="6477000"/>
          </a:xfrm>
        </p:grpSpPr>
        <p:sp>
          <p:nvSpPr>
            <p:cNvPr id="22" name="Freeform 2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6665" r="223" b="-16665"/>
              </a:stretch>
            </a:blipFill>
          </p:spPr>
        </p:sp>
        <p:sp>
          <p:nvSpPr>
            <p:cNvPr id="23" name="Freeform 2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24" name="Freeform 24"/>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25" name="Freeform 25"/>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26" name="Freeform 26"/>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8"/>
            <a:stretch>
              <a:fillRect t="-86495"/>
            </a:stretch>
          </a:blipFill>
        </p:spPr>
      </p:sp>
      <p:sp>
        <p:nvSpPr>
          <p:cNvPr id="27" name="Freeform 27"/>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8"/>
            <a:stretch>
              <a:fillRect t="-86495"/>
            </a:stretch>
          </a:blipFill>
        </p:spPr>
      </p:sp>
      <p:sp>
        <p:nvSpPr>
          <p:cNvPr id="28" name="TextBox 28"/>
          <p:cNvSpPr txBox="1"/>
          <p:nvPr/>
        </p:nvSpPr>
        <p:spPr>
          <a:xfrm>
            <a:off x="2303461" y="647388"/>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TEAM</a:t>
            </a:r>
          </a:p>
        </p:txBody>
      </p:sp>
      <p:sp>
        <p:nvSpPr>
          <p:cNvPr id="29" name="TextBox 29"/>
          <p:cNvSpPr txBox="1"/>
          <p:nvPr/>
        </p:nvSpPr>
        <p:spPr>
          <a:xfrm>
            <a:off x="3860187" y="6548971"/>
            <a:ext cx="2257081" cy="1009650"/>
          </a:xfrm>
          <a:prstGeom prst="rect">
            <a:avLst/>
          </a:prstGeom>
        </p:spPr>
        <p:txBody>
          <a:bodyPr lIns="0" tIns="0" rIns="0" bIns="0" rtlCol="0" anchor="t">
            <a:spAutoFit/>
          </a:bodyPr>
          <a:lstStyle/>
          <a:p>
            <a:pPr algn="ctr">
              <a:lnSpc>
                <a:spcPts val="4006"/>
              </a:lnSpc>
            </a:pPr>
            <a:r>
              <a:rPr lang="en-US" sz="3338" spc="166">
                <a:solidFill>
                  <a:srgbClr val="FFFBFB"/>
                </a:solidFill>
                <a:latin typeface="DM Sans"/>
              </a:rPr>
              <a:t>PAIAN MANALU</a:t>
            </a:r>
          </a:p>
        </p:txBody>
      </p:sp>
      <p:sp>
        <p:nvSpPr>
          <p:cNvPr id="30" name="TextBox 30"/>
          <p:cNvSpPr txBox="1"/>
          <p:nvPr/>
        </p:nvSpPr>
        <p:spPr>
          <a:xfrm>
            <a:off x="3793461" y="7951264"/>
            <a:ext cx="2302097" cy="428625"/>
          </a:xfrm>
          <a:prstGeom prst="rect">
            <a:avLst/>
          </a:prstGeom>
        </p:spPr>
        <p:txBody>
          <a:bodyPr lIns="0" tIns="0" rIns="0" bIns="0" rtlCol="0" anchor="t">
            <a:spAutoFit/>
          </a:bodyPr>
          <a:lstStyle/>
          <a:p>
            <a:pPr algn="ctr">
              <a:lnSpc>
                <a:spcPts val="3424"/>
              </a:lnSpc>
            </a:pPr>
            <a:r>
              <a:rPr lang="en-US" sz="2853" spc="142">
                <a:solidFill>
                  <a:srgbClr val="FFFBFB"/>
                </a:solidFill>
                <a:latin typeface="DM Sans"/>
              </a:rPr>
              <a:t>13322008</a:t>
            </a:r>
          </a:p>
        </p:txBody>
      </p:sp>
      <p:sp>
        <p:nvSpPr>
          <p:cNvPr id="31" name="TextBox 31"/>
          <p:cNvSpPr txBox="1"/>
          <p:nvPr/>
        </p:nvSpPr>
        <p:spPr>
          <a:xfrm>
            <a:off x="7719953" y="6548971"/>
            <a:ext cx="2865627" cy="1009650"/>
          </a:xfrm>
          <a:prstGeom prst="rect">
            <a:avLst/>
          </a:prstGeom>
        </p:spPr>
        <p:txBody>
          <a:bodyPr lIns="0" tIns="0" rIns="0" bIns="0" rtlCol="0" anchor="t">
            <a:spAutoFit/>
          </a:bodyPr>
          <a:lstStyle/>
          <a:p>
            <a:pPr algn="ctr">
              <a:lnSpc>
                <a:spcPts val="4006"/>
              </a:lnSpc>
            </a:pPr>
            <a:r>
              <a:rPr lang="en-US" sz="3338" spc="166">
                <a:solidFill>
                  <a:srgbClr val="FFFBFB"/>
                </a:solidFill>
                <a:latin typeface="DM Sans"/>
              </a:rPr>
              <a:t>RIKA SIMATUPANG</a:t>
            </a:r>
          </a:p>
        </p:txBody>
      </p:sp>
      <p:sp>
        <p:nvSpPr>
          <p:cNvPr id="32" name="TextBox 32"/>
          <p:cNvSpPr txBox="1"/>
          <p:nvPr/>
        </p:nvSpPr>
        <p:spPr>
          <a:xfrm>
            <a:off x="7960430" y="7951264"/>
            <a:ext cx="2302097" cy="428625"/>
          </a:xfrm>
          <a:prstGeom prst="rect">
            <a:avLst/>
          </a:prstGeom>
        </p:spPr>
        <p:txBody>
          <a:bodyPr lIns="0" tIns="0" rIns="0" bIns="0" rtlCol="0" anchor="t">
            <a:spAutoFit/>
          </a:bodyPr>
          <a:lstStyle/>
          <a:p>
            <a:pPr algn="ctr">
              <a:lnSpc>
                <a:spcPts val="3424"/>
              </a:lnSpc>
            </a:pPr>
            <a:r>
              <a:rPr lang="en-US" sz="2853" spc="142">
                <a:solidFill>
                  <a:srgbClr val="FFFBFB"/>
                </a:solidFill>
                <a:latin typeface="DM Sans"/>
              </a:rPr>
              <a:t>13322018</a:t>
            </a:r>
          </a:p>
        </p:txBody>
      </p:sp>
      <p:sp>
        <p:nvSpPr>
          <p:cNvPr id="33" name="TextBox 33"/>
          <p:cNvSpPr txBox="1"/>
          <p:nvPr/>
        </p:nvSpPr>
        <p:spPr>
          <a:xfrm>
            <a:off x="12515486" y="6548971"/>
            <a:ext cx="2577222" cy="1009650"/>
          </a:xfrm>
          <a:prstGeom prst="rect">
            <a:avLst/>
          </a:prstGeom>
        </p:spPr>
        <p:txBody>
          <a:bodyPr lIns="0" tIns="0" rIns="0" bIns="0" rtlCol="0" anchor="t">
            <a:spAutoFit/>
          </a:bodyPr>
          <a:lstStyle/>
          <a:p>
            <a:pPr algn="ctr">
              <a:lnSpc>
                <a:spcPts val="4006"/>
              </a:lnSpc>
            </a:pPr>
            <a:r>
              <a:rPr lang="en-US" sz="3338" spc="166">
                <a:solidFill>
                  <a:srgbClr val="FFFBFB"/>
                </a:solidFill>
                <a:latin typeface="DM Sans"/>
              </a:rPr>
              <a:t>ELISABETH PANJAITAN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2396474" y="-2921783"/>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11" name="TextBox 11"/>
          <p:cNvSpPr txBox="1"/>
          <p:nvPr/>
        </p:nvSpPr>
        <p:spPr>
          <a:xfrm>
            <a:off x="5343984" y="1133475"/>
            <a:ext cx="7600032" cy="739902"/>
          </a:xfrm>
          <a:prstGeom prst="rect">
            <a:avLst/>
          </a:prstGeom>
        </p:spPr>
        <p:txBody>
          <a:bodyPr lIns="0" tIns="0" rIns="0" bIns="0" rtlCol="0" anchor="t">
            <a:spAutoFit/>
          </a:bodyPr>
          <a:lstStyle/>
          <a:p>
            <a:pPr algn="ctr">
              <a:lnSpc>
                <a:spcPts val="5544"/>
              </a:lnSpc>
            </a:pPr>
            <a:r>
              <a:rPr lang="en-US" sz="5600">
                <a:solidFill>
                  <a:srgbClr val="227C9D"/>
                </a:solidFill>
                <a:latin typeface="Kollektif Bold"/>
              </a:rPr>
              <a:t>OUTLINE </a:t>
            </a:r>
          </a:p>
        </p:txBody>
      </p:sp>
      <p:sp>
        <p:nvSpPr>
          <p:cNvPr id="12" name="TextBox 12"/>
          <p:cNvSpPr txBox="1"/>
          <p:nvPr/>
        </p:nvSpPr>
        <p:spPr>
          <a:xfrm>
            <a:off x="1817900" y="5889664"/>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DM Sans Bold"/>
              </a:rPr>
              <a:t>JAN</a:t>
            </a:r>
          </a:p>
        </p:txBody>
      </p:sp>
      <p:sp>
        <p:nvSpPr>
          <p:cNvPr id="13" name="TextBox 13"/>
          <p:cNvSpPr txBox="1"/>
          <p:nvPr/>
        </p:nvSpPr>
        <p:spPr>
          <a:xfrm>
            <a:off x="4367623" y="4927136"/>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DM Sans Bold"/>
              </a:rPr>
              <a:t>FEB</a:t>
            </a:r>
          </a:p>
        </p:txBody>
      </p:sp>
      <p:sp>
        <p:nvSpPr>
          <p:cNvPr id="14" name="TextBox 14"/>
          <p:cNvSpPr txBox="1"/>
          <p:nvPr/>
        </p:nvSpPr>
        <p:spPr>
          <a:xfrm>
            <a:off x="6886962" y="5903985"/>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DM Sans Bold"/>
              </a:rPr>
              <a:t>MAR</a:t>
            </a:r>
          </a:p>
        </p:txBody>
      </p:sp>
      <p:sp>
        <p:nvSpPr>
          <p:cNvPr id="15" name="TextBox 15"/>
          <p:cNvSpPr txBox="1"/>
          <p:nvPr/>
        </p:nvSpPr>
        <p:spPr>
          <a:xfrm>
            <a:off x="9453173" y="4912816"/>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DM Sans Bold"/>
              </a:rPr>
              <a:t>APR</a:t>
            </a:r>
          </a:p>
        </p:txBody>
      </p:sp>
      <p:sp>
        <p:nvSpPr>
          <p:cNvPr id="16" name="Freeform 16"/>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15036573"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10800000" flipH="1" flipV="1">
            <a:off x="15036573"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2056683" y="3436055"/>
            <a:ext cx="6046286" cy="1027869"/>
            <a:chOff x="0" y="0"/>
            <a:chExt cx="1592438" cy="270714"/>
          </a:xfrm>
        </p:grpSpPr>
        <p:sp>
          <p:nvSpPr>
            <p:cNvPr id="25" name="Freeform 25"/>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FC0E8"/>
            </a:solidFill>
          </p:spPr>
        </p:sp>
        <p:sp>
          <p:nvSpPr>
            <p:cNvPr id="26" name="TextBox 26"/>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7" name="TextBox 27"/>
          <p:cNvSpPr txBox="1"/>
          <p:nvPr/>
        </p:nvSpPr>
        <p:spPr>
          <a:xfrm>
            <a:off x="2940672" y="3713452"/>
            <a:ext cx="5702716" cy="5397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INTRODUCTION</a:t>
            </a:r>
          </a:p>
        </p:txBody>
      </p:sp>
      <p:grpSp>
        <p:nvGrpSpPr>
          <p:cNvPr id="28" name="Group 28"/>
          <p:cNvGrpSpPr/>
          <p:nvPr/>
        </p:nvGrpSpPr>
        <p:grpSpPr>
          <a:xfrm>
            <a:off x="2056683" y="5368799"/>
            <a:ext cx="6046286" cy="970627"/>
            <a:chOff x="0" y="0"/>
            <a:chExt cx="1592438" cy="255638"/>
          </a:xfrm>
        </p:grpSpPr>
        <p:sp>
          <p:nvSpPr>
            <p:cNvPr id="29" name="Freeform 29"/>
            <p:cNvSpPr/>
            <p:nvPr/>
          </p:nvSpPr>
          <p:spPr>
            <a:xfrm>
              <a:off x="0" y="0"/>
              <a:ext cx="1592438" cy="255638"/>
            </a:xfrm>
            <a:custGeom>
              <a:avLst/>
              <a:gdLst/>
              <a:ahLst/>
              <a:cxnLst/>
              <a:rect l="l" t="t" r="r" b="b"/>
              <a:pathLst>
                <a:path w="1592438" h="255638">
                  <a:moveTo>
                    <a:pt x="65303" y="0"/>
                  </a:moveTo>
                  <a:lnTo>
                    <a:pt x="1527135" y="0"/>
                  </a:lnTo>
                  <a:cubicBezTo>
                    <a:pt x="1544454" y="0"/>
                    <a:pt x="1561064" y="6880"/>
                    <a:pt x="1573311" y="19127"/>
                  </a:cubicBezTo>
                  <a:cubicBezTo>
                    <a:pt x="1585557" y="31373"/>
                    <a:pt x="1592438" y="47983"/>
                    <a:pt x="1592438" y="65303"/>
                  </a:cubicBezTo>
                  <a:lnTo>
                    <a:pt x="1592438" y="190336"/>
                  </a:lnTo>
                  <a:cubicBezTo>
                    <a:pt x="1592438" y="226401"/>
                    <a:pt x="1563201" y="255638"/>
                    <a:pt x="1527135" y="255638"/>
                  </a:cubicBezTo>
                  <a:lnTo>
                    <a:pt x="65303" y="255638"/>
                  </a:lnTo>
                  <a:cubicBezTo>
                    <a:pt x="47983" y="255638"/>
                    <a:pt x="31373" y="248758"/>
                    <a:pt x="19127" y="236512"/>
                  </a:cubicBezTo>
                  <a:cubicBezTo>
                    <a:pt x="6880" y="224265"/>
                    <a:pt x="0" y="207655"/>
                    <a:pt x="0" y="190336"/>
                  </a:cubicBezTo>
                  <a:lnTo>
                    <a:pt x="0" y="65303"/>
                  </a:lnTo>
                  <a:cubicBezTo>
                    <a:pt x="0" y="47983"/>
                    <a:pt x="6880" y="31373"/>
                    <a:pt x="19127" y="19127"/>
                  </a:cubicBezTo>
                  <a:cubicBezTo>
                    <a:pt x="31373" y="6880"/>
                    <a:pt x="47983" y="0"/>
                    <a:pt x="65303" y="0"/>
                  </a:cubicBezTo>
                  <a:close/>
                </a:path>
              </a:pathLst>
            </a:custGeom>
            <a:solidFill>
              <a:srgbClr val="4FC0E8"/>
            </a:solidFill>
          </p:spPr>
        </p:sp>
        <p:sp>
          <p:nvSpPr>
            <p:cNvPr id="30" name="TextBox 30"/>
            <p:cNvSpPr txBox="1"/>
            <p:nvPr/>
          </p:nvSpPr>
          <p:spPr>
            <a:xfrm>
              <a:off x="0" y="19050"/>
              <a:ext cx="1592438" cy="236588"/>
            </a:xfrm>
            <a:prstGeom prst="rect">
              <a:avLst/>
            </a:prstGeom>
          </p:spPr>
          <p:txBody>
            <a:bodyPr lIns="50800" tIns="50800" rIns="50800" bIns="50800" rtlCol="0" anchor="ctr"/>
            <a:lstStyle/>
            <a:p>
              <a:pPr algn="ctr">
                <a:lnSpc>
                  <a:spcPts val="2553"/>
                </a:lnSpc>
              </a:pPr>
              <a:endParaRPr/>
            </a:p>
          </p:txBody>
        </p:sp>
      </p:grpSp>
      <p:sp>
        <p:nvSpPr>
          <p:cNvPr id="31" name="TextBox 31"/>
          <p:cNvSpPr txBox="1"/>
          <p:nvPr/>
        </p:nvSpPr>
        <p:spPr>
          <a:xfrm>
            <a:off x="3750457" y="5617575"/>
            <a:ext cx="5702716" cy="5397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PURPOSE</a:t>
            </a:r>
          </a:p>
        </p:txBody>
      </p:sp>
      <p:grpSp>
        <p:nvGrpSpPr>
          <p:cNvPr id="32" name="Group 32"/>
          <p:cNvGrpSpPr/>
          <p:nvPr/>
        </p:nvGrpSpPr>
        <p:grpSpPr>
          <a:xfrm>
            <a:off x="9532191" y="3436055"/>
            <a:ext cx="6046286" cy="1027869"/>
            <a:chOff x="0" y="0"/>
            <a:chExt cx="1592438" cy="270714"/>
          </a:xfrm>
        </p:grpSpPr>
        <p:sp>
          <p:nvSpPr>
            <p:cNvPr id="33" name="Freeform 3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FC0E8"/>
            </a:solidFill>
          </p:spPr>
        </p:sp>
        <p:sp>
          <p:nvSpPr>
            <p:cNvPr id="34" name="TextBox 3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35" name="TextBox 35"/>
          <p:cNvSpPr txBox="1"/>
          <p:nvPr/>
        </p:nvSpPr>
        <p:spPr>
          <a:xfrm>
            <a:off x="9703976" y="3756949"/>
            <a:ext cx="5702716" cy="433706"/>
          </a:xfrm>
          <a:prstGeom prst="rect">
            <a:avLst/>
          </a:prstGeom>
        </p:spPr>
        <p:txBody>
          <a:bodyPr lIns="0" tIns="0" rIns="0" bIns="0" rtlCol="0" anchor="t">
            <a:spAutoFit/>
          </a:bodyPr>
          <a:lstStyle/>
          <a:p>
            <a:pPr algn="l">
              <a:lnSpc>
                <a:spcPts val="3200"/>
              </a:lnSpc>
            </a:pPr>
            <a:r>
              <a:rPr lang="en-US" sz="3200">
                <a:solidFill>
                  <a:srgbClr val="FFFFFF"/>
                </a:solidFill>
                <a:latin typeface="Kollektif Bold"/>
              </a:rPr>
              <a:t>DESIGN &amp; IMPLEMENTATION</a:t>
            </a:r>
          </a:p>
        </p:txBody>
      </p:sp>
      <p:grpSp>
        <p:nvGrpSpPr>
          <p:cNvPr id="36" name="Group 36"/>
          <p:cNvGrpSpPr/>
          <p:nvPr/>
        </p:nvGrpSpPr>
        <p:grpSpPr>
          <a:xfrm>
            <a:off x="9532191" y="5437326"/>
            <a:ext cx="6046286" cy="970627"/>
            <a:chOff x="0" y="0"/>
            <a:chExt cx="1592438" cy="255638"/>
          </a:xfrm>
        </p:grpSpPr>
        <p:sp>
          <p:nvSpPr>
            <p:cNvPr id="37" name="Freeform 37"/>
            <p:cNvSpPr/>
            <p:nvPr/>
          </p:nvSpPr>
          <p:spPr>
            <a:xfrm>
              <a:off x="0" y="0"/>
              <a:ext cx="1592438" cy="255638"/>
            </a:xfrm>
            <a:custGeom>
              <a:avLst/>
              <a:gdLst/>
              <a:ahLst/>
              <a:cxnLst/>
              <a:rect l="l" t="t" r="r" b="b"/>
              <a:pathLst>
                <a:path w="1592438" h="255638">
                  <a:moveTo>
                    <a:pt x="65303" y="0"/>
                  </a:moveTo>
                  <a:lnTo>
                    <a:pt x="1527135" y="0"/>
                  </a:lnTo>
                  <a:cubicBezTo>
                    <a:pt x="1544454" y="0"/>
                    <a:pt x="1561064" y="6880"/>
                    <a:pt x="1573311" y="19127"/>
                  </a:cubicBezTo>
                  <a:cubicBezTo>
                    <a:pt x="1585557" y="31373"/>
                    <a:pt x="1592438" y="47983"/>
                    <a:pt x="1592438" y="65303"/>
                  </a:cubicBezTo>
                  <a:lnTo>
                    <a:pt x="1592438" y="190336"/>
                  </a:lnTo>
                  <a:cubicBezTo>
                    <a:pt x="1592438" y="226401"/>
                    <a:pt x="1563201" y="255638"/>
                    <a:pt x="1527135" y="255638"/>
                  </a:cubicBezTo>
                  <a:lnTo>
                    <a:pt x="65303" y="255638"/>
                  </a:lnTo>
                  <a:cubicBezTo>
                    <a:pt x="47983" y="255638"/>
                    <a:pt x="31373" y="248758"/>
                    <a:pt x="19127" y="236512"/>
                  </a:cubicBezTo>
                  <a:cubicBezTo>
                    <a:pt x="6880" y="224265"/>
                    <a:pt x="0" y="207655"/>
                    <a:pt x="0" y="190336"/>
                  </a:cubicBezTo>
                  <a:lnTo>
                    <a:pt x="0" y="65303"/>
                  </a:lnTo>
                  <a:cubicBezTo>
                    <a:pt x="0" y="47983"/>
                    <a:pt x="6880" y="31373"/>
                    <a:pt x="19127" y="19127"/>
                  </a:cubicBezTo>
                  <a:cubicBezTo>
                    <a:pt x="31373" y="6880"/>
                    <a:pt x="47983" y="0"/>
                    <a:pt x="65303" y="0"/>
                  </a:cubicBezTo>
                  <a:close/>
                </a:path>
              </a:pathLst>
            </a:custGeom>
            <a:solidFill>
              <a:srgbClr val="4FC0E8"/>
            </a:solidFill>
          </p:spPr>
        </p:sp>
        <p:sp>
          <p:nvSpPr>
            <p:cNvPr id="38" name="TextBox 38"/>
            <p:cNvSpPr txBox="1"/>
            <p:nvPr/>
          </p:nvSpPr>
          <p:spPr>
            <a:xfrm>
              <a:off x="0" y="19050"/>
              <a:ext cx="1592438" cy="236588"/>
            </a:xfrm>
            <a:prstGeom prst="rect">
              <a:avLst/>
            </a:prstGeom>
          </p:spPr>
          <p:txBody>
            <a:bodyPr lIns="50800" tIns="50800" rIns="50800" bIns="50800" rtlCol="0" anchor="ctr"/>
            <a:lstStyle/>
            <a:p>
              <a:pPr algn="ctr">
                <a:lnSpc>
                  <a:spcPts val="2553"/>
                </a:lnSpc>
              </a:pPr>
              <a:endParaRPr/>
            </a:p>
          </p:txBody>
        </p:sp>
      </p:grpSp>
      <p:sp>
        <p:nvSpPr>
          <p:cNvPr id="39" name="TextBox 39"/>
          <p:cNvSpPr txBox="1"/>
          <p:nvPr/>
        </p:nvSpPr>
        <p:spPr>
          <a:xfrm>
            <a:off x="9957998" y="5529574"/>
            <a:ext cx="5702716" cy="833756"/>
          </a:xfrm>
          <a:prstGeom prst="rect">
            <a:avLst/>
          </a:prstGeom>
        </p:spPr>
        <p:txBody>
          <a:bodyPr lIns="0" tIns="0" rIns="0" bIns="0" rtlCol="0" anchor="t">
            <a:spAutoFit/>
          </a:bodyPr>
          <a:lstStyle/>
          <a:p>
            <a:pPr algn="l">
              <a:lnSpc>
                <a:spcPts val="3200"/>
              </a:lnSpc>
            </a:pPr>
            <a:r>
              <a:rPr lang="en-US" sz="3200">
                <a:solidFill>
                  <a:srgbClr val="FFFFFF"/>
                </a:solidFill>
                <a:latin typeface="Kollektif Bold"/>
              </a:rPr>
              <a:t>PROGRAM/CODE DESCRIPTION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4573588"/>
            <a:ext cx="12866041" cy="13303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INTRODUCTION</a:t>
            </a:r>
          </a:p>
        </p:txBody>
      </p:sp>
      <p:grpSp>
        <p:nvGrpSpPr>
          <p:cNvPr id="11" name="Group 11"/>
          <p:cNvGrpSpPr/>
          <p:nvPr/>
        </p:nvGrpSpPr>
        <p:grpSpPr>
          <a:xfrm rot="2700000">
            <a:off x="-1376391" y="-3093321"/>
            <a:ext cx="7415398" cy="3565095"/>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4" name="AutoShape 14"/>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5" name="AutoShape 15"/>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6" name="AutoShape 16"/>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7" name="AutoShape 17"/>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8" name="AutoShape 18"/>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9" name="AutoShape 19"/>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0" name="AutoShape 20"/>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1" name="AutoShape 21"/>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2" name="Freeform 22"/>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Freeform 38"/>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028700" y="450194"/>
            <a:ext cx="6404951" cy="8539935"/>
          </a:xfrm>
          <a:custGeom>
            <a:avLst/>
            <a:gdLst/>
            <a:ahLst/>
            <a:cxnLst/>
            <a:rect l="l" t="t" r="r" b="b"/>
            <a:pathLst>
              <a:path w="6404951" h="8539935">
                <a:moveTo>
                  <a:pt x="0" y="0"/>
                </a:moveTo>
                <a:lnTo>
                  <a:pt x="6404951" y="0"/>
                </a:lnTo>
                <a:lnTo>
                  <a:pt x="6404951" y="8539935"/>
                </a:lnTo>
                <a:lnTo>
                  <a:pt x="0" y="8539935"/>
                </a:lnTo>
                <a:lnTo>
                  <a:pt x="0" y="0"/>
                </a:lnTo>
                <a:close/>
              </a:path>
            </a:pathLst>
          </a:custGeom>
          <a:blipFill>
            <a:blip r:embed="rId10"/>
            <a:stretch>
              <a:fillRect/>
            </a:stretch>
          </a:blipFill>
        </p:spPr>
      </p:sp>
      <p:sp>
        <p:nvSpPr>
          <p:cNvPr id="14" name="TextBox 14"/>
          <p:cNvSpPr txBox="1"/>
          <p:nvPr/>
        </p:nvSpPr>
        <p:spPr>
          <a:xfrm>
            <a:off x="8839180" y="1624430"/>
            <a:ext cx="6713943" cy="5429250"/>
          </a:xfrm>
          <a:prstGeom prst="rect">
            <a:avLst/>
          </a:prstGeom>
        </p:spPr>
        <p:txBody>
          <a:bodyPr lIns="0" tIns="0" rIns="0" bIns="0" rtlCol="0" anchor="t">
            <a:spAutoFit/>
          </a:bodyPr>
          <a:lstStyle/>
          <a:p>
            <a:pPr algn="l">
              <a:lnSpc>
                <a:spcPts val="3599"/>
              </a:lnSpc>
            </a:pPr>
            <a:r>
              <a:rPr lang="en-US" sz="2999">
                <a:solidFill>
                  <a:srgbClr val="545454"/>
                </a:solidFill>
                <a:latin typeface="Times New Roman Bold"/>
              </a:rPr>
              <a:t>konsep proyek yang kami ambil adalah smart lock safe pada brankas, salah satu keuntungan menggunakan smart lock safe adalah penjagaan keamanan. alasannya untuk menjaga keamanan brankas dari akses yang tidak dikenali dan Menghadirkan kemudahan akses dengan menggunakan kartu atau tag RFID yang unik, memungkinkan pengguna membuka brankas dengan cepat tanpa perlu mengingat kode atau menggunakan kunci fisik.</a:t>
            </a:r>
          </a:p>
        </p:txBody>
      </p:sp>
      <p:sp>
        <p:nvSpPr>
          <p:cNvPr id="15" name="TextBox 15"/>
          <p:cNvSpPr txBox="1"/>
          <p:nvPr/>
        </p:nvSpPr>
        <p:spPr>
          <a:xfrm>
            <a:off x="8839180" y="803909"/>
            <a:ext cx="6967300" cy="525781"/>
          </a:xfrm>
          <a:prstGeom prst="rect">
            <a:avLst/>
          </a:prstGeom>
        </p:spPr>
        <p:txBody>
          <a:bodyPr lIns="0" tIns="0" rIns="0" bIns="0" rtlCol="0" anchor="t">
            <a:spAutoFit/>
          </a:bodyPr>
          <a:lstStyle/>
          <a:p>
            <a:pPr algn="l">
              <a:lnSpc>
                <a:spcPts val="3960"/>
              </a:lnSpc>
            </a:pPr>
            <a:r>
              <a:rPr lang="en-US" sz="4000">
                <a:solidFill>
                  <a:srgbClr val="227C9D"/>
                </a:solidFill>
                <a:latin typeface="Kollektif Bold"/>
              </a:rPr>
              <a:t>KONSEP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43984" y="1198109"/>
            <a:ext cx="7600032" cy="798195"/>
          </a:xfrm>
          <a:prstGeom prst="rect">
            <a:avLst/>
          </a:prstGeom>
        </p:spPr>
        <p:txBody>
          <a:bodyPr lIns="0" tIns="0" rIns="0" bIns="0" rtlCol="0" anchor="t">
            <a:spAutoFit/>
          </a:bodyPr>
          <a:lstStyle/>
          <a:p>
            <a:pPr algn="ctr">
              <a:lnSpc>
                <a:spcPts val="5939"/>
              </a:lnSpc>
            </a:pPr>
            <a:r>
              <a:rPr lang="en-US" sz="5999">
                <a:solidFill>
                  <a:srgbClr val="227C9D"/>
                </a:solidFill>
                <a:latin typeface="Kollektif Bold"/>
              </a:rPr>
              <a:t>TOOLS</a:t>
            </a:r>
          </a:p>
        </p:txBody>
      </p:sp>
      <p:sp>
        <p:nvSpPr>
          <p:cNvPr id="3" name="TextBox 3"/>
          <p:cNvSpPr txBox="1"/>
          <p:nvPr/>
        </p:nvSpPr>
        <p:spPr>
          <a:xfrm>
            <a:off x="6488045" y="8679792"/>
            <a:ext cx="5311909" cy="409575"/>
          </a:xfrm>
          <a:prstGeom prst="rect">
            <a:avLst/>
          </a:prstGeom>
        </p:spPr>
        <p:txBody>
          <a:bodyPr lIns="0" tIns="0" rIns="0" bIns="0" rtlCol="0" anchor="t">
            <a:spAutoFit/>
          </a:bodyPr>
          <a:lstStyle/>
          <a:p>
            <a:pPr algn="ctr">
              <a:lnSpc>
                <a:spcPts val="3000"/>
              </a:lnSpc>
            </a:pPr>
            <a:r>
              <a:rPr lang="en-US" sz="3000">
                <a:solidFill>
                  <a:srgbClr val="FFFFFF"/>
                </a:solidFill>
                <a:latin typeface="Kollektif Bold"/>
              </a:rPr>
              <a:t>02 - WEBSITE</a:t>
            </a:r>
          </a:p>
        </p:txBody>
      </p:sp>
      <p:sp>
        <p:nvSpPr>
          <p:cNvPr id="4" name="TextBox 4"/>
          <p:cNvSpPr txBox="1"/>
          <p:nvPr/>
        </p:nvSpPr>
        <p:spPr>
          <a:xfrm>
            <a:off x="3027505" y="3228031"/>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01 - ARDUINO UNO</a:t>
            </a:r>
          </a:p>
        </p:txBody>
      </p:sp>
      <p:sp>
        <p:nvSpPr>
          <p:cNvPr id="5" name="TextBox 5"/>
          <p:cNvSpPr txBox="1"/>
          <p:nvPr/>
        </p:nvSpPr>
        <p:spPr>
          <a:xfrm>
            <a:off x="12272921" y="8679792"/>
            <a:ext cx="5311909" cy="409575"/>
          </a:xfrm>
          <a:prstGeom prst="rect">
            <a:avLst/>
          </a:prstGeom>
        </p:spPr>
        <p:txBody>
          <a:bodyPr lIns="0" tIns="0" rIns="0" bIns="0" rtlCol="0" anchor="t">
            <a:spAutoFit/>
          </a:bodyPr>
          <a:lstStyle/>
          <a:p>
            <a:pPr algn="ctr">
              <a:lnSpc>
                <a:spcPts val="3000"/>
              </a:lnSpc>
            </a:pPr>
            <a:r>
              <a:rPr lang="en-US" sz="3000">
                <a:solidFill>
                  <a:srgbClr val="FFFFFF"/>
                </a:solidFill>
                <a:latin typeface="Kollektif Bold"/>
              </a:rPr>
              <a:t>03 - SOCIAL MEDIA</a:t>
            </a:r>
          </a:p>
        </p:txBody>
      </p:sp>
      <p:grpSp>
        <p:nvGrpSpPr>
          <p:cNvPr id="6" name="Group 6"/>
          <p:cNvGrpSpPr/>
          <p:nvPr/>
        </p:nvGrpSpPr>
        <p:grpSpPr>
          <a:xfrm rot="2700000">
            <a:off x="-1906430" y="-3406802"/>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a:off x="-2369044" y="-2587253"/>
            <a:ext cx="5185216" cy="5132702"/>
          </a:xfrm>
          <a:prstGeom prst="line">
            <a:avLst/>
          </a:prstGeom>
          <a:ln w="28575" cap="flat">
            <a:solidFill>
              <a:srgbClr val="8CA9AD"/>
            </a:solidFill>
            <a:prstDash val="solid"/>
            <a:headEnd type="none" w="sm" len="sm"/>
            <a:tailEnd type="none" w="sm" len="sm"/>
          </a:ln>
        </p:spPr>
      </p:sp>
      <p:sp>
        <p:nvSpPr>
          <p:cNvPr id="10" name="AutoShape 10"/>
          <p:cNvSpPr/>
          <p:nvPr/>
        </p:nvSpPr>
        <p:spPr>
          <a:xfrm>
            <a:off x="-2582990" y="-2274576"/>
            <a:ext cx="5038853" cy="5038853"/>
          </a:xfrm>
          <a:prstGeom prst="line">
            <a:avLst/>
          </a:prstGeom>
          <a:ln w="28575" cap="flat">
            <a:solidFill>
              <a:srgbClr val="8CA9AD"/>
            </a:solidFill>
            <a:prstDash val="solid"/>
            <a:headEnd type="none" w="sm" len="sm"/>
            <a:tailEnd type="none" w="sm" len="sm"/>
          </a:ln>
        </p:spPr>
      </p:sp>
      <p:sp>
        <p:nvSpPr>
          <p:cNvPr id="11" name="AutoShape 11"/>
          <p:cNvSpPr/>
          <p:nvPr/>
        </p:nvSpPr>
        <p:spPr>
          <a:xfrm>
            <a:off x="-2762592" y="-1916106"/>
            <a:ext cx="4867141" cy="4867141"/>
          </a:xfrm>
          <a:prstGeom prst="line">
            <a:avLst/>
          </a:prstGeom>
          <a:ln w="28575" cap="flat">
            <a:solidFill>
              <a:srgbClr val="8CA9AD"/>
            </a:solidFill>
            <a:prstDash val="solid"/>
            <a:headEnd type="none" w="sm" len="sm"/>
            <a:tailEnd type="none" w="sm" len="sm"/>
          </a:ln>
        </p:spPr>
      </p:sp>
      <p:sp>
        <p:nvSpPr>
          <p:cNvPr id="12" name="AutoShape 12"/>
          <p:cNvSpPr/>
          <p:nvPr/>
        </p:nvSpPr>
        <p:spPr>
          <a:xfrm>
            <a:off x="-2889247" y="-1529839"/>
            <a:ext cx="4690515" cy="4690515"/>
          </a:xfrm>
          <a:prstGeom prst="line">
            <a:avLst/>
          </a:prstGeom>
          <a:ln w="28575" cap="flat">
            <a:solidFill>
              <a:srgbClr val="8CA9AD"/>
            </a:solidFill>
            <a:prstDash val="solid"/>
            <a:headEnd type="none" w="sm" len="sm"/>
            <a:tailEnd type="none" w="sm" len="sm"/>
          </a:ln>
        </p:spPr>
      </p:sp>
      <p:sp>
        <p:nvSpPr>
          <p:cNvPr id="13" name="AutoShape 13"/>
          <p:cNvSpPr/>
          <p:nvPr/>
        </p:nvSpPr>
        <p:spPr>
          <a:xfrm>
            <a:off x="-3033101" y="-1090162"/>
            <a:ext cx="4347674" cy="4347674"/>
          </a:xfrm>
          <a:prstGeom prst="line">
            <a:avLst/>
          </a:prstGeom>
          <a:ln w="28575" cap="flat">
            <a:solidFill>
              <a:srgbClr val="8CA9AD"/>
            </a:solidFill>
            <a:prstDash val="solid"/>
            <a:headEnd type="none" w="sm" len="sm"/>
            <a:tailEnd type="none" w="sm" len="sm"/>
          </a:ln>
        </p:spPr>
      </p:sp>
      <p:sp>
        <p:nvSpPr>
          <p:cNvPr id="14" name="AutoShape 14"/>
          <p:cNvSpPr/>
          <p:nvPr/>
        </p:nvSpPr>
        <p:spPr>
          <a:xfrm>
            <a:off x="-3153920" y="-646438"/>
            <a:ext cx="3963599" cy="3985594"/>
          </a:xfrm>
          <a:prstGeom prst="line">
            <a:avLst/>
          </a:prstGeom>
          <a:ln w="28575" cap="flat">
            <a:solidFill>
              <a:srgbClr val="8CA9AD"/>
            </a:solidFill>
            <a:prstDash val="solid"/>
            <a:headEnd type="none" w="sm" len="sm"/>
            <a:tailEnd type="none" w="sm" len="sm"/>
          </a:ln>
        </p:spPr>
      </p:sp>
      <p:sp>
        <p:nvSpPr>
          <p:cNvPr id="15" name="AutoShape 15"/>
          <p:cNvSpPr/>
          <p:nvPr/>
        </p:nvSpPr>
        <p:spPr>
          <a:xfrm>
            <a:off x="-3128153" y="-84805"/>
            <a:ext cx="3377485" cy="3360058"/>
          </a:xfrm>
          <a:prstGeom prst="line">
            <a:avLst/>
          </a:prstGeom>
          <a:ln w="28575" cap="flat">
            <a:solidFill>
              <a:srgbClr val="8CA9AD"/>
            </a:solidFill>
            <a:prstDash val="solid"/>
            <a:headEnd type="none" w="sm" len="sm"/>
            <a:tailEnd type="none" w="sm" len="sm"/>
          </a:ln>
        </p:spPr>
      </p:sp>
      <p:sp>
        <p:nvSpPr>
          <p:cNvPr id="16" name="Freeform 16"/>
          <p:cNvSpPr/>
          <p:nvPr/>
        </p:nvSpPr>
        <p:spPr>
          <a:xfrm rot="-10800000">
            <a:off x="13904606"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14988415"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10800000">
            <a:off x="14988415" y="10691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10800000">
            <a:off x="17226356" y="2857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7226356" y="-105523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6142547"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7226356" y="111238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rot="5400000">
            <a:off x="13904606"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3256357" y="4253556"/>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02 - ARDUINO MEGA</a:t>
            </a:r>
          </a:p>
        </p:txBody>
      </p:sp>
      <p:sp>
        <p:nvSpPr>
          <p:cNvPr id="25" name="TextBox 25"/>
          <p:cNvSpPr txBox="1"/>
          <p:nvPr/>
        </p:nvSpPr>
        <p:spPr>
          <a:xfrm>
            <a:off x="9481610" y="5279081"/>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09 - RELAY</a:t>
            </a:r>
          </a:p>
        </p:txBody>
      </p:sp>
      <p:sp>
        <p:nvSpPr>
          <p:cNvPr id="26" name="TextBox 26"/>
          <p:cNvSpPr txBox="1"/>
          <p:nvPr/>
        </p:nvSpPr>
        <p:spPr>
          <a:xfrm>
            <a:off x="3027505" y="5279081"/>
            <a:ext cx="578565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03 - SOLENOID LOCK</a:t>
            </a:r>
          </a:p>
        </p:txBody>
      </p:sp>
      <p:sp>
        <p:nvSpPr>
          <p:cNvPr id="27" name="TextBox 27"/>
          <p:cNvSpPr txBox="1"/>
          <p:nvPr/>
        </p:nvSpPr>
        <p:spPr>
          <a:xfrm>
            <a:off x="10760315" y="7097706"/>
            <a:ext cx="7007946"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11 - LED MERAH DAN BIRU</a:t>
            </a:r>
          </a:p>
        </p:txBody>
      </p:sp>
      <p:sp>
        <p:nvSpPr>
          <p:cNvPr id="28" name="TextBox 28"/>
          <p:cNvSpPr txBox="1"/>
          <p:nvPr/>
        </p:nvSpPr>
        <p:spPr>
          <a:xfrm>
            <a:off x="9676506" y="6141095"/>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10 - BUZZER</a:t>
            </a:r>
          </a:p>
        </p:txBody>
      </p:sp>
      <p:sp>
        <p:nvSpPr>
          <p:cNvPr id="29" name="TextBox 29"/>
          <p:cNvSpPr txBox="1"/>
          <p:nvPr/>
        </p:nvSpPr>
        <p:spPr>
          <a:xfrm>
            <a:off x="1801269" y="7097706"/>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05 - PCB</a:t>
            </a:r>
          </a:p>
        </p:txBody>
      </p:sp>
      <p:sp>
        <p:nvSpPr>
          <p:cNvPr id="30" name="TextBox 30"/>
          <p:cNvSpPr txBox="1"/>
          <p:nvPr/>
        </p:nvSpPr>
        <p:spPr>
          <a:xfrm>
            <a:off x="1801269" y="7961306"/>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06 - LCD</a:t>
            </a:r>
          </a:p>
        </p:txBody>
      </p:sp>
      <p:sp>
        <p:nvSpPr>
          <p:cNvPr id="31" name="TextBox 31"/>
          <p:cNvSpPr txBox="1"/>
          <p:nvPr/>
        </p:nvSpPr>
        <p:spPr>
          <a:xfrm>
            <a:off x="9291436" y="3112143"/>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07 - RFID</a:t>
            </a:r>
          </a:p>
        </p:txBody>
      </p:sp>
      <p:sp>
        <p:nvSpPr>
          <p:cNvPr id="32" name="TextBox 32"/>
          <p:cNvSpPr txBox="1"/>
          <p:nvPr/>
        </p:nvSpPr>
        <p:spPr>
          <a:xfrm>
            <a:off x="10760315" y="7961306"/>
            <a:ext cx="5854486"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12 - KOTAK BRANKAS</a:t>
            </a:r>
          </a:p>
        </p:txBody>
      </p:sp>
      <p:sp>
        <p:nvSpPr>
          <p:cNvPr id="33" name="TextBox 33"/>
          <p:cNvSpPr txBox="1"/>
          <p:nvPr/>
        </p:nvSpPr>
        <p:spPr>
          <a:xfrm>
            <a:off x="9676506" y="4253556"/>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08 - SWITCH</a:t>
            </a:r>
          </a:p>
        </p:txBody>
      </p:sp>
      <p:sp>
        <p:nvSpPr>
          <p:cNvPr id="34" name="TextBox 34"/>
          <p:cNvSpPr txBox="1"/>
          <p:nvPr/>
        </p:nvSpPr>
        <p:spPr>
          <a:xfrm>
            <a:off x="2455863" y="6141095"/>
            <a:ext cx="5311909" cy="530225"/>
          </a:xfrm>
          <a:prstGeom prst="rect">
            <a:avLst/>
          </a:prstGeom>
        </p:spPr>
        <p:txBody>
          <a:bodyPr lIns="0" tIns="0" rIns="0" bIns="0" rtlCol="0" anchor="t">
            <a:spAutoFit/>
          </a:bodyPr>
          <a:lstStyle/>
          <a:p>
            <a:pPr algn="ctr">
              <a:lnSpc>
                <a:spcPts val="3999"/>
              </a:lnSpc>
            </a:pPr>
            <a:r>
              <a:rPr lang="en-US" sz="3999">
                <a:solidFill>
                  <a:srgbClr val="000000"/>
                </a:solidFill>
                <a:latin typeface="Kollektif Bold"/>
              </a:rPr>
              <a:t>04 - ADAPTOR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486099" y="915859"/>
            <a:ext cx="9420638" cy="1196650"/>
          </a:xfrm>
          <a:prstGeom prst="rect">
            <a:avLst/>
          </a:prstGeom>
        </p:spPr>
        <p:txBody>
          <a:bodyPr lIns="0" tIns="0" rIns="0" bIns="0" rtlCol="0" anchor="t">
            <a:spAutoFit/>
          </a:bodyPr>
          <a:lstStyle/>
          <a:p>
            <a:pPr algn="ctr">
              <a:lnSpc>
                <a:spcPts val="8870"/>
              </a:lnSpc>
            </a:pPr>
            <a:r>
              <a:rPr lang="en-US" sz="8870">
                <a:solidFill>
                  <a:srgbClr val="227C9D"/>
                </a:solidFill>
                <a:latin typeface="Kollektif Bold"/>
              </a:rPr>
              <a:t>TUJUAN</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9" name="TextBox 39"/>
          <p:cNvSpPr txBox="1"/>
          <p:nvPr/>
        </p:nvSpPr>
        <p:spPr>
          <a:xfrm>
            <a:off x="2985902" y="3566912"/>
            <a:ext cx="13090719" cy="3505818"/>
          </a:xfrm>
          <a:prstGeom prst="rect">
            <a:avLst/>
          </a:prstGeom>
        </p:spPr>
        <p:txBody>
          <a:bodyPr lIns="0" tIns="0" rIns="0" bIns="0" rtlCol="0" anchor="t">
            <a:spAutoFit/>
          </a:bodyPr>
          <a:lstStyle/>
          <a:p>
            <a:pPr algn="ctr">
              <a:lnSpc>
                <a:spcPts val="5471"/>
              </a:lnSpc>
            </a:pPr>
            <a:r>
              <a:rPr lang="en-US" sz="4559">
                <a:solidFill>
                  <a:srgbClr val="545454"/>
                </a:solidFill>
                <a:latin typeface="Times New Roman"/>
              </a:rPr>
              <a:t>Tujuan pembuatan smart lock safe pada brankas adalah untuk meningkatkan keamanan dan kenyamanan dengan menyediakan akses terbatas yang dikontrol secara digital serta kemampuan pemantauan dan pengelolaan jarak jauh.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sp>
        <p:nvSpPr>
          <p:cNvPr id="10" name="TextBox 10"/>
          <p:cNvSpPr txBox="1"/>
          <p:nvPr/>
        </p:nvSpPr>
        <p:spPr>
          <a:xfrm>
            <a:off x="2710979" y="3940175"/>
            <a:ext cx="12866041" cy="2597149"/>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DESIGN &amp; IMPLEMENTATIONS</a:t>
            </a:r>
          </a:p>
        </p:txBody>
      </p:sp>
      <p:grpSp>
        <p:nvGrpSpPr>
          <p:cNvPr id="11" name="Group 11"/>
          <p:cNvGrpSpPr/>
          <p:nvPr/>
        </p:nvGrpSpPr>
        <p:grpSpPr>
          <a:xfrm rot="2700000">
            <a:off x="-1376391" y="-3093321"/>
            <a:ext cx="7415398" cy="3565095"/>
            <a:chOff x="0" y="0"/>
            <a:chExt cx="660400" cy="317500"/>
          </a:xfrm>
        </p:grpSpPr>
        <p:sp>
          <p:nvSpPr>
            <p:cNvPr id="12" name="Freeform 1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3" name="TextBox 1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4" name="AutoShape 14"/>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5" name="AutoShape 15"/>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6" name="AutoShape 16"/>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7" name="AutoShape 17"/>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8" name="AutoShape 18"/>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9" name="AutoShape 19"/>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20" name="AutoShape 20"/>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1" name="AutoShape 21"/>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2" name="Freeform 22"/>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Freeform 38"/>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5434850" y="260448"/>
            <a:ext cx="7704410" cy="960190"/>
            <a:chOff x="0" y="0"/>
            <a:chExt cx="2029145" cy="252890"/>
          </a:xfrm>
        </p:grpSpPr>
        <p:sp>
          <p:nvSpPr>
            <p:cNvPr id="14" name="Freeform 14"/>
            <p:cNvSpPr/>
            <p:nvPr/>
          </p:nvSpPr>
          <p:spPr>
            <a:xfrm>
              <a:off x="0" y="0"/>
              <a:ext cx="2029145" cy="252890"/>
            </a:xfrm>
            <a:custGeom>
              <a:avLst/>
              <a:gdLst/>
              <a:ahLst/>
              <a:cxnLst/>
              <a:rect l="l" t="t" r="r" b="b"/>
              <a:pathLst>
                <a:path w="2029145" h="252890">
                  <a:moveTo>
                    <a:pt x="51248" y="0"/>
                  </a:moveTo>
                  <a:lnTo>
                    <a:pt x="1977897" y="0"/>
                  </a:lnTo>
                  <a:cubicBezTo>
                    <a:pt x="2006200" y="0"/>
                    <a:pt x="2029145" y="22945"/>
                    <a:pt x="2029145" y="51248"/>
                  </a:cubicBezTo>
                  <a:lnTo>
                    <a:pt x="2029145" y="201641"/>
                  </a:lnTo>
                  <a:cubicBezTo>
                    <a:pt x="2029145" y="229945"/>
                    <a:pt x="2006200" y="252890"/>
                    <a:pt x="1977897" y="252890"/>
                  </a:cubicBezTo>
                  <a:lnTo>
                    <a:pt x="51248" y="252890"/>
                  </a:lnTo>
                  <a:cubicBezTo>
                    <a:pt x="22945" y="252890"/>
                    <a:pt x="0" y="229945"/>
                    <a:pt x="0" y="201641"/>
                  </a:cubicBezTo>
                  <a:lnTo>
                    <a:pt x="0" y="51248"/>
                  </a:lnTo>
                  <a:cubicBezTo>
                    <a:pt x="0" y="22945"/>
                    <a:pt x="22945" y="0"/>
                    <a:pt x="51248" y="0"/>
                  </a:cubicBezTo>
                  <a:close/>
                </a:path>
              </a:pathLst>
            </a:custGeom>
            <a:solidFill>
              <a:srgbClr val="48CFAE"/>
            </a:solidFill>
          </p:spPr>
        </p:sp>
        <p:sp>
          <p:nvSpPr>
            <p:cNvPr id="15" name="TextBox 15"/>
            <p:cNvSpPr txBox="1"/>
            <p:nvPr/>
          </p:nvSpPr>
          <p:spPr>
            <a:xfrm>
              <a:off x="0" y="19050"/>
              <a:ext cx="2029145" cy="233840"/>
            </a:xfrm>
            <a:prstGeom prst="rect">
              <a:avLst/>
            </a:prstGeom>
          </p:spPr>
          <p:txBody>
            <a:bodyPr lIns="50800" tIns="50800" rIns="50800" bIns="50800" rtlCol="0" anchor="ctr"/>
            <a:lstStyle/>
            <a:p>
              <a:pPr algn="ctr">
                <a:lnSpc>
                  <a:spcPts val="2553"/>
                </a:lnSpc>
              </a:pPr>
              <a:endParaRPr/>
            </a:p>
          </p:txBody>
        </p:sp>
      </p:grpSp>
      <p:sp>
        <p:nvSpPr>
          <p:cNvPr id="16" name="Freeform 16"/>
          <p:cNvSpPr/>
          <p:nvPr/>
        </p:nvSpPr>
        <p:spPr>
          <a:xfrm>
            <a:off x="684960" y="1508761"/>
            <a:ext cx="17204191" cy="6254142"/>
          </a:xfrm>
          <a:custGeom>
            <a:avLst/>
            <a:gdLst/>
            <a:ahLst/>
            <a:cxnLst/>
            <a:rect l="l" t="t" r="r" b="b"/>
            <a:pathLst>
              <a:path w="17204191" h="6254142">
                <a:moveTo>
                  <a:pt x="0" y="0"/>
                </a:moveTo>
                <a:lnTo>
                  <a:pt x="17204191" y="0"/>
                </a:lnTo>
                <a:lnTo>
                  <a:pt x="17204191" y="6254142"/>
                </a:lnTo>
                <a:lnTo>
                  <a:pt x="0" y="6254142"/>
                </a:lnTo>
                <a:lnTo>
                  <a:pt x="0" y="0"/>
                </a:lnTo>
                <a:close/>
              </a:path>
            </a:pathLst>
          </a:custGeom>
          <a:blipFill>
            <a:blip r:embed="rId10"/>
            <a:stretch>
              <a:fillRect/>
            </a:stretch>
          </a:blipFill>
        </p:spPr>
      </p:sp>
      <p:sp>
        <p:nvSpPr>
          <p:cNvPr id="17" name="TextBox 17"/>
          <p:cNvSpPr txBox="1"/>
          <p:nvPr/>
        </p:nvSpPr>
        <p:spPr>
          <a:xfrm>
            <a:off x="6548345" y="624839"/>
            <a:ext cx="6967300" cy="883921"/>
          </a:xfrm>
          <a:prstGeom prst="rect">
            <a:avLst/>
          </a:prstGeom>
        </p:spPr>
        <p:txBody>
          <a:bodyPr lIns="0" tIns="0" rIns="0" bIns="0" rtlCol="0" anchor="t">
            <a:spAutoFit/>
          </a:bodyPr>
          <a:lstStyle/>
          <a:p>
            <a:pPr algn="l">
              <a:lnSpc>
                <a:spcPts val="3960"/>
              </a:lnSpc>
            </a:pPr>
            <a:r>
              <a:rPr lang="en-US" sz="4000">
                <a:solidFill>
                  <a:srgbClr val="FFFFFF"/>
                </a:solidFill>
                <a:latin typeface="Kollektif Bold"/>
              </a:rPr>
              <a:t>DESIGN ARCHITECTURE</a:t>
            </a:r>
          </a:p>
          <a:p>
            <a:pPr algn="l">
              <a:lnSpc>
                <a:spcPts val="2970"/>
              </a:lnSpc>
            </a:pPr>
            <a:endParaRPr lang="en-US" sz="4000">
              <a:solidFill>
                <a:srgbClr val="FFFFFF"/>
              </a:solidFill>
              <a:latin typeface="Kollektif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324</Words>
  <Application>Microsoft Office PowerPoint</Application>
  <PresentationFormat>Custom</PresentationFormat>
  <Paragraphs>67</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DM Sans Bold</vt:lpstr>
      <vt:lpstr>Times New Roman Bold</vt:lpstr>
      <vt:lpstr>Kollektif Bold</vt:lpstr>
      <vt:lpstr>Times New Roman</vt:lpstr>
      <vt:lpstr>Oswald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lenovo 3</dc:creator>
  <cp:lastModifiedBy>Rika Merianti Simatupang</cp:lastModifiedBy>
  <cp:revision>2</cp:revision>
  <dcterms:created xsi:type="dcterms:W3CDTF">2006-08-16T00:00:00Z</dcterms:created>
  <dcterms:modified xsi:type="dcterms:W3CDTF">2024-05-29T04:48:02Z</dcterms:modified>
  <dc:identifier>DAGGfnmUl70</dc:identifier>
</cp:coreProperties>
</file>